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64" r:id="rId5"/>
    <p:sldId id="265" r:id="rId6"/>
    <p:sldId id="267" r:id="rId7"/>
    <p:sldId id="268" r:id="rId8"/>
    <p:sldId id="261"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71" autoAdjust="0"/>
  </p:normalViewPr>
  <p:slideViewPr>
    <p:cSldViewPr snapToGrid="0">
      <p:cViewPr varScale="1">
        <p:scale>
          <a:sx n="67" d="100"/>
          <a:sy n="67" d="100"/>
        </p:scale>
        <p:origin x="8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18236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161307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53438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1471249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918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383773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1992878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130764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126501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1636573-4B74-4185-BA8C-3DDA50FAA2A8}" type="datetimeFigureOut">
              <a:rPr lang="ru-RU" smtClean="0"/>
              <a:t>11.05.2025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2640585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1636573-4B74-4185-BA8C-3DDA50FAA2A8}" type="datetimeFigureOut">
              <a:rPr lang="ru-RU" smtClean="0"/>
              <a:t>11.05.2025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409751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636573-4B74-4185-BA8C-3DDA50FAA2A8}" type="datetimeFigureOut">
              <a:rPr lang="ru-RU" smtClean="0"/>
              <a:t>11.05.2025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190910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636573-4B74-4185-BA8C-3DDA50FAA2A8}" type="datetimeFigureOut">
              <a:rPr lang="ru-RU" smtClean="0"/>
              <a:t>11.05.2025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871759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36573-4B74-4185-BA8C-3DDA50FAA2A8}" type="datetimeFigureOut">
              <a:rPr lang="ru-RU" smtClean="0"/>
              <a:t>11.05.2025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384179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636573-4B74-4185-BA8C-3DDA50FAA2A8}" type="datetimeFigureOut">
              <a:rPr lang="ru-RU" smtClean="0"/>
              <a:t>11.05.2025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333563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1636573-4B74-4185-BA8C-3DDA50FAA2A8}" type="datetimeFigureOut">
              <a:rPr lang="ru-RU" smtClean="0"/>
              <a:t>11.05.2025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07EBA8-769C-41BF-8BD1-86AE8EF0BC39}" type="slidenum">
              <a:rPr lang="ru-RU" smtClean="0"/>
              <a:t>‹#›</a:t>
            </a:fld>
            <a:endParaRPr lang="ru-RU"/>
          </a:p>
        </p:txBody>
      </p:sp>
    </p:spTree>
    <p:extLst>
      <p:ext uri="{BB962C8B-B14F-4D97-AF65-F5344CB8AC3E}">
        <p14:creationId xmlns:p14="http://schemas.microsoft.com/office/powerpoint/2010/main" val="283769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636573-4B74-4185-BA8C-3DDA50FAA2A8}" type="datetimeFigureOut">
              <a:rPr lang="ru-RU" smtClean="0"/>
              <a:t>11.05.2025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207EBA8-769C-41BF-8BD1-86AE8EF0BC39}" type="slidenum">
              <a:rPr lang="ru-RU" smtClean="0"/>
              <a:t>‹#›</a:t>
            </a:fld>
            <a:endParaRPr lang="ru-RU"/>
          </a:p>
        </p:txBody>
      </p:sp>
    </p:spTree>
    <p:extLst>
      <p:ext uri="{BB962C8B-B14F-4D97-AF65-F5344CB8AC3E}">
        <p14:creationId xmlns:p14="http://schemas.microsoft.com/office/powerpoint/2010/main" val="26096669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52551" y="367290"/>
            <a:ext cx="9144000" cy="1115146"/>
          </a:xfrm>
        </p:spPr>
        <p:txBody>
          <a:bodyPr>
            <a:normAutofit/>
          </a:bodyPr>
          <a:lstStyle/>
          <a:p>
            <a:r>
              <a:rPr lang="ru-RU" sz="2400" dirty="0"/>
              <a:t>Муниципальное общеобразовательное учреждение                                                                                                                          «Гимназия № 11 Дзержинского района Волгограда»</a:t>
            </a:r>
          </a:p>
        </p:txBody>
      </p:sp>
      <p:sp>
        <p:nvSpPr>
          <p:cNvPr id="3" name="Подзаголовок 2"/>
          <p:cNvSpPr>
            <a:spLocks noGrp="1"/>
          </p:cNvSpPr>
          <p:nvPr>
            <p:ph type="subTitle" idx="1"/>
          </p:nvPr>
        </p:nvSpPr>
        <p:spPr>
          <a:xfrm>
            <a:off x="1560369" y="1814802"/>
            <a:ext cx="9144000" cy="1655762"/>
          </a:xfrm>
        </p:spPr>
        <p:txBody>
          <a:bodyPr>
            <a:noAutofit/>
          </a:bodyPr>
          <a:lstStyle/>
          <a:p>
            <a:pPr algn="ctr"/>
            <a:r>
              <a:rPr lang="ru-RU" sz="3600" b="1" dirty="0">
                <a:solidFill>
                  <a:schemeClr val="accent4">
                    <a:lumMod val="50000"/>
                  </a:schemeClr>
                </a:solidFill>
              </a:rPr>
              <a:t>ТАНКИ ПОБЕДЫ</a:t>
            </a:r>
            <a:endParaRPr lang="ru-RU" sz="3600" dirty="0">
              <a:solidFill>
                <a:schemeClr val="accent4">
                  <a:lumMod val="50000"/>
                </a:schemeClr>
              </a:solidFill>
            </a:endParaRPr>
          </a:p>
          <a:p>
            <a:r>
              <a:rPr lang="ru-RU" b="1" dirty="0"/>
              <a:t> </a:t>
            </a:r>
            <a:endParaRPr lang="ru-RU" dirty="0"/>
          </a:p>
          <a:p>
            <a:r>
              <a:rPr lang="ru-RU" b="1" dirty="0"/>
              <a:t> </a:t>
            </a:r>
            <a:endParaRPr lang="ru-RU" dirty="0"/>
          </a:p>
          <a:p>
            <a:r>
              <a:rPr lang="ru-RU" b="1" dirty="0"/>
              <a:t> </a:t>
            </a:r>
            <a:endParaRPr lang="ru-RU" dirty="0"/>
          </a:p>
          <a:p>
            <a:pPr algn="r"/>
            <a:r>
              <a:rPr lang="ru-RU" b="1" dirty="0">
                <a:solidFill>
                  <a:schemeClr val="accent4">
                    <a:lumMod val="50000"/>
                  </a:schemeClr>
                </a:solidFill>
              </a:rPr>
              <a:t>Автор:</a:t>
            </a:r>
            <a:r>
              <a:rPr lang="ru-RU" dirty="0">
                <a:solidFill>
                  <a:schemeClr val="accent4">
                    <a:lumMod val="50000"/>
                  </a:schemeClr>
                </a:solidFill>
              </a:rPr>
              <a:t> </a:t>
            </a:r>
          </a:p>
          <a:p>
            <a:pPr algn="r"/>
            <a:r>
              <a:rPr lang="ru-RU" dirty="0" err="1">
                <a:solidFill>
                  <a:schemeClr val="accent4">
                    <a:lumMod val="50000"/>
                  </a:schemeClr>
                </a:solidFill>
              </a:rPr>
              <a:t>Сатаев</a:t>
            </a:r>
            <a:r>
              <a:rPr lang="ru-RU" dirty="0">
                <a:solidFill>
                  <a:schemeClr val="accent4">
                    <a:lumMod val="50000"/>
                  </a:schemeClr>
                </a:solidFill>
              </a:rPr>
              <a:t> Дмитрий Алексеевич                                                                                                                                         7 «Б» класс                                                                                                                                                                                               </a:t>
            </a:r>
          </a:p>
          <a:p>
            <a:pPr algn="r"/>
            <a:r>
              <a:rPr lang="ru-RU" dirty="0">
                <a:solidFill>
                  <a:schemeClr val="accent4">
                    <a:lumMod val="50000"/>
                  </a:schemeClr>
                </a:solidFill>
              </a:rPr>
              <a:t>                                                                                                                         </a:t>
            </a:r>
            <a:r>
              <a:rPr lang="ru-RU" b="1" dirty="0">
                <a:solidFill>
                  <a:schemeClr val="accent4">
                    <a:lumMod val="50000"/>
                  </a:schemeClr>
                </a:solidFill>
              </a:rPr>
              <a:t>Руководитель:                                                                                                                                                                                         </a:t>
            </a:r>
            <a:r>
              <a:rPr lang="ru-RU" dirty="0">
                <a:solidFill>
                  <a:schemeClr val="accent4">
                    <a:lumMod val="50000"/>
                  </a:schemeClr>
                </a:solidFill>
              </a:rPr>
              <a:t>Венедиктов Михаил Евгеньевич                                                                                            учитель </a:t>
            </a:r>
            <a:r>
              <a:rPr lang="ru-RU" dirty="0" smtClean="0">
                <a:solidFill>
                  <a:schemeClr val="accent4">
                    <a:lumMod val="50000"/>
                  </a:schemeClr>
                </a:solidFill>
              </a:rPr>
              <a:t>технологии</a:t>
            </a:r>
            <a:endParaRPr lang="en-US" dirty="0" smtClean="0">
              <a:solidFill>
                <a:schemeClr val="accent4">
                  <a:lumMod val="50000"/>
                </a:schemeClr>
              </a:solidFill>
            </a:endParaRPr>
          </a:p>
          <a:p>
            <a:pPr algn="ctr"/>
            <a:r>
              <a:rPr lang="ru-RU" dirty="0" smtClean="0">
                <a:solidFill>
                  <a:schemeClr val="accent4">
                    <a:lumMod val="50000"/>
                  </a:schemeClr>
                </a:solidFill>
              </a:rPr>
              <a:t>Волгоград</a:t>
            </a:r>
            <a:r>
              <a:rPr lang="ru-RU" dirty="0">
                <a:solidFill>
                  <a:schemeClr val="accent4">
                    <a:lumMod val="50000"/>
                  </a:schemeClr>
                </a:solidFill>
              </a:rPr>
              <a:t>, 2025 год</a:t>
            </a:r>
          </a:p>
          <a:p>
            <a:r>
              <a:rPr lang="ru-RU" dirty="0"/>
              <a:t> </a:t>
            </a:r>
          </a:p>
        </p:txBody>
      </p:sp>
    </p:spTree>
    <p:extLst>
      <p:ext uri="{BB962C8B-B14F-4D97-AF65-F5344CB8AC3E}">
        <p14:creationId xmlns:p14="http://schemas.microsoft.com/office/powerpoint/2010/main" val="272107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7927" y="1136074"/>
            <a:ext cx="10792691" cy="5909310"/>
          </a:xfrm>
          <a:prstGeom prst="rect">
            <a:avLst/>
          </a:prstGeom>
        </p:spPr>
        <p:txBody>
          <a:bodyPr wrap="square">
            <a:spAutoFit/>
          </a:bodyPr>
          <a:lstStyle/>
          <a:p>
            <a:r>
              <a:rPr lang="ru-RU" b="1"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Танк Т-34 </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он стал самым узнаваемым символом Великой Победы. Как тогда, в 1945 году, парадный отряд этих танков каждый год проезжает 9 Мая по Красной Площади. </a:t>
            </a:r>
            <a:endParaRPr lang="ru-RU"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solidFill>
                <a:schemeClr val="accent5">
                  <a:lumMod val="50000"/>
                </a:schemeClr>
              </a:solidFill>
              <a:latin typeface="Times New Roman" panose="02020603050405020304" pitchFamily="18" charset="0"/>
              <a:cs typeface="Times New Roman" panose="02020603050405020304" pitchFamily="18" charset="0"/>
            </a:endParaRPr>
          </a:p>
          <a:p>
            <a:r>
              <a:rPr lang="ru-RU" dirty="0">
                <a:solidFill>
                  <a:schemeClr val="accent5">
                    <a:lumMod val="50000"/>
                  </a:schemeClr>
                </a:solidFill>
                <a:latin typeface="Times New Roman" panose="02020603050405020304" pitchFamily="18" charset="0"/>
                <a:cs typeface="Times New Roman" panose="02020603050405020304" pitchFamily="18" charset="0"/>
              </a:rPr>
              <a:t>К концу 30- х годов 20 века стране требовалась боевая бронированная машина, уверенно действующая в прорыве и в обороне. </a:t>
            </a:r>
            <a:r>
              <a:rPr lang="ru-RU" dirty="0" smtClean="0">
                <a:solidFill>
                  <a:schemeClr val="accent5">
                    <a:lumMod val="50000"/>
                  </a:schemeClr>
                </a:solidFill>
                <a:latin typeface="Times New Roman" panose="02020603050405020304" pitchFamily="18" charset="0"/>
                <a:cs typeface="Times New Roman" panose="02020603050405020304" pitchFamily="18" charset="0"/>
              </a:rPr>
              <a:t>Требовался </a:t>
            </a:r>
            <a:r>
              <a:rPr lang="ru-RU" dirty="0">
                <a:solidFill>
                  <a:schemeClr val="accent5">
                    <a:lumMod val="50000"/>
                  </a:schemeClr>
                </a:solidFill>
                <a:latin typeface="Times New Roman" panose="02020603050405020304" pitchFamily="18" charset="0"/>
                <a:cs typeface="Times New Roman" panose="02020603050405020304" pitchFamily="18" charset="0"/>
              </a:rPr>
              <a:t>современный средний танк</a:t>
            </a:r>
            <a:r>
              <a:rPr lang="ru-RU" dirty="0" smtClean="0">
                <a:solidFill>
                  <a:schemeClr val="accent5">
                    <a:lumMod val="50000"/>
                  </a:schemeClr>
                </a:solidFill>
                <a:latin typeface="Times New Roman" panose="02020603050405020304" pitchFamily="18" charset="0"/>
                <a:cs typeface="Times New Roman" panose="02020603050405020304" pitchFamily="18" charset="0"/>
              </a:rPr>
              <a:t>. Машины </a:t>
            </a:r>
            <a:r>
              <a:rPr lang="ru-RU" dirty="0">
                <a:solidFill>
                  <a:schemeClr val="accent5">
                    <a:lumMod val="50000"/>
                  </a:schemeClr>
                </a:solidFill>
                <a:latin typeface="Times New Roman" panose="02020603050405020304" pitchFamily="18" charset="0"/>
                <a:cs typeface="Times New Roman" panose="02020603050405020304" pitchFamily="18" charset="0"/>
              </a:rPr>
              <a:t>впервые  показали высшему руководству СССР 17 марта 1940 года. </a:t>
            </a:r>
            <a:r>
              <a:rPr lang="ru-RU" dirty="0" smtClean="0">
                <a:solidFill>
                  <a:schemeClr val="accent5">
                    <a:lumMod val="50000"/>
                  </a:schemeClr>
                </a:solidFill>
                <a:latin typeface="Times New Roman" panose="02020603050405020304" pitchFamily="18" charset="0"/>
                <a:cs typeface="Times New Roman" panose="02020603050405020304" pitchFamily="18" charset="0"/>
              </a:rPr>
              <a:t> 31 </a:t>
            </a:r>
            <a:r>
              <a:rPr lang="ru-RU" dirty="0">
                <a:solidFill>
                  <a:schemeClr val="accent5">
                    <a:lumMod val="50000"/>
                  </a:schemeClr>
                </a:solidFill>
                <a:latin typeface="Times New Roman" panose="02020603050405020304" pitchFamily="18" charset="0"/>
                <a:cs typeface="Times New Roman" panose="02020603050405020304" pitchFamily="18" charset="0"/>
              </a:rPr>
              <a:t>марта 1940 года танк с индексом А-32 встал на производственные линии. В январе 1940 года  танк А-32 превратились в Т-34, броня была увеличена до 45 мм и имела рациональный угол наклона, что повышало ее стойкость, а 45- миллиметровое орудие сменила мощная 76-миллиметровая пушка Л-11, которую чуть позже заменили на Ф-34 (с лучшими характеристиками). Имелась у экипажа и пара пулеметов ДТ</a:t>
            </a:r>
            <a:r>
              <a:rPr lang="ru-RU" dirty="0" smtClean="0">
                <a:solidFill>
                  <a:schemeClr val="accent5">
                    <a:lumMod val="50000"/>
                  </a:schemeClr>
                </a:solidFill>
                <a:latin typeface="Times New Roman" panose="02020603050405020304" pitchFamily="18" charset="0"/>
                <a:cs typeface="Times New Roman" panose="02020603050405020304" pitchFamily="18" charset="0"/>
              </a:rPr>
              <a:t>.</a:t>
            </a:r>
          </a:p>
          <a:p>
            <a:r>
              <a:rPr lang="ru-RU" dirty="0">
                <a:solidFill>
                  <a:schemeClr val="accent5">
                    <a:lumMod val="50000"/>
                  </a:schemeClr>
                </a:solidFill>
                <a:latin typeface="Times New Roman" panose="02020603050405020304" pitchFamily="18" charset="0"/>
                <a:cs typeface="Times New Roman" panose="02020603050405020304" pitchFamily="18" charset="0"/>
              </a:rPr>
              <a:t>Производство танков было начато на Сталинградском тракторном заводе. Позже руководство страны, понимая ценность новой машины, разворачивает производство нового танка на заводах «Красное Сормово» (Горький, ныне Нижний Новгород), Челябинском тракторном заводе, «Уралмаше» (Свердловск, ныне Екатеринбург), заводе №174 в Омске и «Уралвагонзаводе»</a:t>
            </a:r>
          </a:p>
          <a:p>
            <a:endParaRPr lang="ru-RU" dirty="0">
              <a:solidFill>
                <a:schemeClr val="accent5">
                  <a:lumMod val="50000"/>
                </a:schemeClr>
              </a:solidFill>
              <a:latin typeface="Times New Roman" panose="02020603050405020304" pitchFamily="18" charset="0"/>
              <a:cs typeface="Times New Roman" panose="02020603050405020304" pitchFamily="18" charset="0"/>
            </a:endParaRPr>
          </a:p>
          <a:p>
            <a:r>
              <a:rPr lang="ru-RU" dirty="0" smtClean="0">
                <a:solidFill>
                  <a:schemeClr val="accent5">
                    <a:lumMod val="50000"/>
                  </a:schemeClr>
                </a:solidFill>
                <a:latin typeface="Times New Roman" panose="02020603050405020304" pitchFamily="18" charset="0"/>
                <a:cs typeface="Times New Roman" panose="02020603050405020304" pitchFamily="18" charset="0"/>
              </a:rPr>
              <a:t>Основные </a:t>
            </a:r>
            <a:r>
              <a:rPr lang="ru-RU" dirty="0" err="1">
                <a:solidFill>
                  <a:schemeClr val="accent5">
                    <a:lumMod val="50000"/>
                  </a:schemeClr>
                </a:solidFill>
                <a:latin typeface="Times New Roman" panose="02020603050405020304" pitchFamily="18" charset="0"/>
                <a:cs typeface="Times New Roman" panose="02020603050405020304" pitchFamily="18" charset="0"/>
              </a:rPr>
              <a:t>харатеристики</a:t>
            </a:r>
            <a:r>
              <a:rPr lang="ru-RU" dirty="0">
                <a:solidFill>
                  <a:schemeClr val="accent5">
                    <a:lumMod val="50000"/>
                  </a:schemeClr>
                </a:solidFill>
                <a:latin typeface="Times New Roman" panose="02020603050405020304" pitchFamily="18" charset="0"/>
                <a:cs typeface="Times New Roman" panose="02020603050405020304" pitchFamily="18" charset="0"/>
              </a:rPr>
              <a:t> танка Т-34: «Боевой вес 26,6 т; дизель В-2 мощностью 500 л. с.; максимальная скорость — 54 км/ч; броневая защита — толщиной 45 мм (35 — 15-10). Удельная мощность 19,5 л. с. на тонну в</a:t>
            </a:r>
            <a:r>
              <a:rPr lang="ru-RU"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accent5">
                    <a:lumMod val="50000"/>
                  </a:schemeClr>
                </a:solidFill>
                <a:latin typeface="Times New Roman" panose="02020603050405020304" pitchFamily="18" charset="0"/>
                <a:cs typeface="Times New Roman" panose="02020603050405020304" pitchFamily="18" charset="0"/>
              </a:rPr>
              <a:t>Интенсивную службу Т-34-85 нес </a:t>
            </a:r>
            <a:r>
              <a:rPr lang="ru-RU" dirty="0" smtClean="0">
                <a:solidFill>
                  <a:schemeClr val="accent5">
                    <a:lumMod val="50000"/>
                  </a:schemeClr>
                </a:solidFill>
                <a:latin typeface="Times New Roman" panose="02020603050405020304" pitchFamily="18" charset="0"/>
                <a:cs typeface="Times New Roman" panose="02020603050405020304" pitchFamily="18" charset="0"/>
              </a:rPr>
              <a:t>до </a:t>
            </a:r>
            <a:r>
              <a:rPr lang="ru-RU" dirty="0">
                <a:solidFill>
                  <a:schemeClr val="accent5">
                    <a:lumMod val="50000"/>
                  </a:schemeClr>
                </a:solidFill>
                <a:latin typeface="Times New Roman" panose="02020603050405020304" pitchFamily="18" charset="0"/>
                <a:cs typeface="Times New Roman" panose="02020603050405020304" pitchFamily="18" charset="0"/>
              </a:rPr>
              <a:t>конца 60-х годов во всех мыслимых земных пределах и точках света. Его характерный силуэт сложно спутать с другой машиной</a:t>
            </a:r>
            <a:r>
              <a:rPr lang="ru-RU" dirty="0" smtClean="0">
                <a:solidFill>
                  <a:schemeClr val="accent5">
                    <a:lumMod val="50000"/>
                  </a:schemeClr>
                </a:solidFill>
                <a:latin typeface="Times New Roman" panose="02020603050405020304" pitchFamily="18" charset="0"/>
                <a:cs typeface="Times New Roman" panose="02020603050405020304" pitchFamily="18" charset="0"/>
              </a:rPr>
              <a:t>.</a:t>
            </a:r>
          </a:p>
          <a:p>
            <a:endParaRPr lang="ru-RU"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ru-RU" dirty="0" smtClean="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093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5346" y="1537854"/>
            <a:ext cx="8368145" cy="3970318"/>
          </a:xfrm>
          <a:prstGeom prst="rect">
            <a:avLst/>
          </a:prstGeom>
        </p:spPr>
        <p:txBody>
          <a:bodyPr wrap="square">
            <a:spAutoFit/>
          </a:bodyPr>
          <a:lstStyle/>
          <a:p>
            <a:r>
              <a:rPr lang="ru-RU" dirty="0">
                <a:solidFill>
                  <a:schemeClr val="accent5">
                    <a:lumMod val="50000"/>
                  </a:schemeClr>
                </a:solidFill>
                <a:latin typeface="Times New Roman" panose="02020603050405020304" pitchFamily="18" charset="0"/>
                <a:cs typeface="Times New Roman" panose="02020603050405020304" pitchFamily="18" charset="0"/>
              </a:rPr>
              <a:t>Еще один не менее известный  </a:t>
            </a:r>
            <a:r>
              <a:rPr lang="ru-RU" b="1" dirty="0">
                <a:solidFill>
                  <a:schemeClr val="accent5">
                    <a:lumMod val="50000"/>
                  </a:schemeClr>
                </a:solidFill>
                <a:latin typeface="Times New Roman" panose="02020603050405020304" pitchFamily="18" charset="0"/>
                <a:cs typeface="Times New Roman" panose="02020603050405020304" pitchFamily="18" charset="0"/>
              </a:rPr>
              <a:t>танк «ИС-2</a:t>
            </a:r>
            <a:r>
              <a:rPr lang="ru-RU" dirty="0">
                <a:solidFill>
                  <a:schemeClr val="accent5">
                    <a:lumMod val="50000"/>
                  </a:schemeClr>
                </a:solidFill>
                <a:latin typeface="Times New Roman" panose="02020603050405020304" pitchFamily="18" charset="0"/>
                <a:cs typeface="Times New Roman" panose="02020603050405020304" pitchFamily="18" charset="0"/>
              </a:rPr>
              <a:t>». По словам ветеранов это был  тяжелый танк с высоким </a:t>
            </a:r>
            <a:r>
              <a:rPr lang="ru-RU" dirty="0" err="1">
                <a:solidFill>
                  <a:schemeClr val="accent5">
                    <a:lumMod val="50000"/>
                  </a:schemeClr>
                </a:solidFill>
                <a:latin typeface="Times New Roman" panose="02020603050405020304" pitchFamily="18" charset="0"/>
                <a:cs typeface="Times New Roman" panose="02020603050405020304" pitchFamily="18" charset="0"/>
              </a:rPr>
              <a:t>бронепробитием</a:t>
            </a:r>
            <a:r>
              <a:rPr lang="ru-RU" dirty="0">
                <a:solidFill>
                  <a:schemeClr val="accent5">
                    <a:lumMod val="50000"/>
                  </a:schemeClr>
                </a:solidFill>
                <a:latin typeface="Times New Roman" panose="02020603050405020304" pitchFamily="18" charset="0"/>
                <a:cs typeface="Times New Roman" panose="02020603050405020304" pitchFamily="18" charset="0"/>
              </a:rPr>
              <a:t>. Немцы его боялись. </a:t>
            </a:r>
          </a:p>
          <a:p>
            <a:r>
              <a:rPr lang="ru-RU" dirty="0">
                <a:solidFill>
                  <a:schemeClr val="accent5">
                    <a:lumMod val="50000"/>
                  </a:schemeClr>
                </a:solidFill>
                <a:latin typeface="Times New Roman" panose="02020603050405020304" pitchFamily="18" charset="0"/>
                <a:cs typeface="Times New Roman" panose="02020603050405020304" pitchFamily="18" charset="0"/>
              </a:rPr>
              <a:t>После завершения войны ИС-2 были модернизированы и находились на вооружении </a:t>
            </a:r>
            <a:r>
              <a:rPr lang="ru-RU" dirty="0" smtClean="0">
                <a:solidFill>
                  <a:schemeClr val="accent5">
                    <a:lumMod val="50000"/>
                  </a:schemeClr>
                </a:solidFill>
                <a:latin typeface="Times New Roman" panose="02020603050405020304" pitchFamily="18" charset="0"/>
                <a:cs typeface="Times New Roman" panose="02020603050405020304" pitchFamily="18" charset="0"/>
              </a:rPr>
              <a:t> Советской Армии</a:t>
            </a:r>
            <a:r>
              <a:rPr lang="ru-RU" dirty="0">
                <a:solidFill>
                  <a:schemeClr val="accent5">
                    <a:lumMod val="50000"/>
                  </a:schemeClr>
                </a:solidFill>
                <a:latin typeface="Times New Roman" panose="02020603050405020304" pitchFamily="18" charset="0"/>
                <a:cs typeface="Times New Roman" panose="02020603050405020304" pitchFamily="18" charset="0"/>
              </a:rPr>
              <a:t> и </a:t>
            </a:r>
            <a:r>
              <a:rPr lang="ru-RU" dirty="0" smtClean="0">
                <a:solidFill>
                  <a:schemeClr val="accent5">
                    <a:lumMod val="50000"/>
                  </a:schemeClr>
                </a:solidFill>
                <a:latin typeface="Times New Roman" panose="02020603050405020304" pitchFamily="18" charset="0"/>
                <a:cs typeface="Times New Roman" panose="02020603050405020304" pitchFamily="18" charset="0"/>
              </a:rPr>
              <a:t>впоследствии вооруженных сил России</a:t>
            </a:r>
            <a:r>
              <a:rPr lang="ru-RU" dirty="0">
                <a:solidFill>
                  <a:schemeClr val="accent5">
                    <a:lumMod val="50000"/>
                  </a:schemeClr>
                </a:solidFill>
                <a:latin typeface="Times New Roman" panose="02020603050405020304" pitchFamily="18" charset="0"/>
                <a:cs typeface="Times New Roman" panose="02020603050405020304" pitchFamily="18" charset="0"/>
              </a:rPr>
              <a:t> до </a:t>
            </a:r>
            <a:r>
              <a:rPr lang="ru-RU" dirty="0" smtClean="0">
                <a:solidFill>
                  <a:schemeClr val="accent5">
                    <a:lumMod val="50000"/>
                  </a:schemeClr>
                </a:solidFill>
                <a:latin typeface="Times New Roman" panose="02020603050405020304" pitchFamily="18" charset="0"/>
                <a:cs typeface="Times New Roman" panose="02020603050405020304" pitchFamily="18" charset="0"/>
              </a:rPr>
              <a:t>  1993 года.</a:t>
            </a:r>
            <a:r>
              <a:rPr lang="ru-RU" dirty="0">
                <a:solidFill>
                  <a:schemeClr val="accent5">
                    <a:lumMod val="50000"/>
                  </a:schemeClr>
                </a:solidFill>
                <a:latin typeface="Times New Roman" panose="02020603050405020304" pitchFamily="18" charset="0"/>
                <a:cs typeface="Times New Roman" panose="02020603050405020304" pitchFamily="18" charset="0"/>
              </a:rPr>
              <a:t> ИС-2 был самым мощным советским танком, участвовавшим в </a:t>
            </a:r>
            <a:r>
              <a:rPr lang="ru-RU" dirty="0" smtClean="0">
                <a:solidFill>
                  <a:schemeClr val="accent5">
                    <a:lumMod val="50000"/>
                  </a:schemeClr>
                </a:solidFill>
                <a:latin typeface="Times New Roman" panose="02020603050405020304" pitchFamily="18" charset="0"/>
                <a:cs typeface="Times New Roman" panose="02020603050405020304" pitchFamily="18" charset="0"/>
              </a:rPr>
              <a:t> Великой Отечественной  войне и </a:t>
            </a:r>
            <a:r>
              <a:rPr lang="ru-RU" dirty="0">
                <a:solidFill>
                  <a:schemeClr val="accent5">
                    <a:lumMod val="50000"/>
                  </a:schemeClr>
                </a:solidFill>
                <a:latin typeface="Times New Roman" panose="02020603050405020304" pitchFamily="18" charset="0"/>
                <a:cs typeface="Times New Roman" panose="02020603050405020304" pitchFamily="18" charset="0"/>
              </a:rPr>
              <a:t>одной из сильнейших машин мира своего времени как в категории по массе 40—50 т, так и в классе тяжёлых танков.  Танк ИС-2 активно использовался для штурмовых действий укреплённых городов, таких как  Будапешт, </a:t>
            </a:r>
            <a:r>
              <a:rPr lang="ru-RU" dirty="0" err="1">
                <a:solidFill>
                  <a:schemeClr val="accent5">
                    <a:lumMod val="50000"/>
                  </a:schemeClr>
                </a:solidFill>
                <a:latin typeface="Times New Roman" panose="02020603050405020304" pitchFamily="18" charset="0"/>
                <a:cs typeface="Times New Roman" panose="02020603050405020304" pitchFamily="18" charset="0"/>
              </a:rPr>
              <a:t>Бреслау</a:t>
            </a:r>
            <a:r>
              <a:rPr lang="ru-RU" dirty="0">
                <a:solidFill>
                  <a:schemeClr val="accent5">
                    <a:lumMod val="50000"/>
                  </a:schemeClr>
                </a:solidFill>
                <a:latin typeface="Times New Roman" panose="02020603050405020304" pitchFamily="18" charset="0"/>
                <a:cs typeface="Times New Roman" panose="02020603050405020304" pitchFamily="18" charset="0"/>
              </a:rPr>
              <a:t>, Берлин.  </a:t>
            </a:r>
            <a:endParaRPr lang="ru-RU" dirty="0" smtClean="0">
              <a:solidFill>
                <a:schemeClr val="accent5">
                  <a:lumMod val="50000"/>
                </a:schemeClr>
              </a:solidFill>
              <a:latin typeface="Times New Roman" panose="02020603050405020304" pitchFamily="18" charset="0"/>
              <a:cs typeface="Times New Roman" panose="02020603050405020304" pitchFamily="18" charset="0"/>
            </a:endParaRPr>
          </a:p>
          <a:p>
            <a:endParaRPr lang="ru-RU" dirty="0">
              <a:solidFill>
                <a:schemeClr val="accent5">
                  <a:lumMod val="50000"/>
                </a:schemeClr>
              </a:solidFill>
              <a:latin typeface="Times New Roman" panose="02020603050405020304" pitchFamily="18" charset="0"/>
              <a:cs typeface="Times New Roman" panose="02020603050405020304" pitchFamily="18" charset="0"/>
            </a:endParaRPr>
          </a:p>
          <a:p>
            <a:r>
              <a:rPr lang="ru-RU" b="1" dirty="0">
                <a:solidFill>
                  <a:schemeClr val="accent5">
                    <a:lumMod val="50000"/>
                  </a:schemeClr>
                </a:solidFill>
                <a:latin typeface="Times New Roman" panose="02020603050405020304" pitchFamily="18" charset="0"/>
                <a:cs typeface="Times New Roman" panose="02020603050405020304" pitchFamily="18" charset="0"/>
              </a:rPr>
              <a:t> </a:t>
            </a:r>
            <a:r>
              <a:rPr lang="ru-RU" b="1" dirty="0" smtClean="0">
                <a:solidFill>
                  <a:schemeClr val="accent5">
                    <a:lumMod val="50000"/>
                  </a:schemeClr>
                </a:solidFill>
                <a:latin typeface="Times New Roman" panose="02020603050405020304" pitchFamily="18" charset="0"/>
                <a:cs typeface="Times New Roman" panose="02020603050405020304" pitchFamily="18" charset="0"/>
              </a:rPr>
              <a:t>57-мм  противотанковая  пушка </a:t>
            </a:r>
            <a:r>
              <a:rPr lang="ru-RU" dirty="0">
                <a:solidFill>
                  <a:schemeClr val="accent5">
                    <a:lumMod val="50000"/>
                  </a:schemeClr>
                </a:solidFill>
                <a:latin typeface="Times New Roman" panose="02020603050405020304" pitchFamily="18" charset="0"/>
                <a:cs typeface="Times New Roman" panose="02020603050405020304" pitchFamily="18" charset="0"/>
              </a:rPr>
              <a:t>образца 1941 года (ЗИС-2). Данное орудие, разработанное в 1940 году, являлось, на момент начала  серийного производства  самой мощной противотанковой пушкой в мире  и в течение долгого времени, состояли на вооружении Советской армии.   </a:t>
            </a:r>
          </a:p>
        </p:txBody>
      </p:sp>
    </p:spTree>
    <p:extLst>
      <p:ext uri="{BB962C8B-B14F-4D97-AF65-F5344CB8AC3E}">
        <p14:creationId xmlns:p14="http://schemas.microsoft.com/office/powerpoint/2010/main" val="306730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МАТЕРИАЛЫ И ИНСТРУМЕНТЫ</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897610065"/>
              </p:ext>
            </p:extLst>
          </p:nvPr>
        </p:nvGraphicFramePr>
        <p:xfrm>
          <a:off x="677334" y="1930400"/>
          <a:ext cx="8707437" cy="4502853"/>
        </p:xfrm>
        <a:graphic>
          <a:graphicData uri="http://schemas.openxmlformats.org/drawingml/2006/table">
            <a:tbl>
              <a:tblPr firstRow="1" firstCol="1" bandRow="1">
                <a:tableStyleId>{5C22544A-7EE6-4342-B048-85BDC9FD1C3A}</a:tableStyleId>
              </a:tblPr>
              <a:tblGrid>
                <a:gridCol w="683239">
                  <a:extLst>
                    <a:ext uri="{9D8B030D-6E8A-4147-A177-3AD203B41FA5}">
                      <a16:colId xmlns:a16="http://schemas.microsoft.com/office/drawing/2014/main" val="3657503487"/>
                    </a:ext>
                  </a:extLst>
                </a:gridCol>
                <a:gridCol w="2058816">
                  <a:extLst>
                    <a:ext uri="{9D8B030D-6E8A-4147-A177-3AD203B41FA5}">
                      <a16:colId xmlns:a16="http://schemas.microsoft.com/office/drawing/2014/main" val="2028307728"/>
                    </a:ext>
                  </a:extLst>
                </a:gridCol>
                <a:gridCol w="5965382">
                  <a:extLst>
                    <a:ext uri="{9D8B030D-6E8A-4147-A177-3AD203B41FA5}">
                      <a16:colId xmlns:a16="http://schemas.microsoft.com/office/drawing/2014/main" val="3761093398"/>
                    </a:ext>
                  </a:extLst>
                </a:gridCol>
              </a:tblGrid>
              <a:tr h="917909">
                <a:tc>
                  <a:txBody>
                    <a:bodyPr/>
                    <a:lstStyle/>
                    <a:p>
                      <a:pPr algn="ctr">
                        <a:lnSpc>
                          <a:spcPct val="125000"/>
                        </a:lnSpc>
                        <a:spcAft>
                          <a:spcPts val="0"/>
                        </a:spcAft>
                      </a:pPr>
                      <a:r>
                        <a:rPr lang="ru-RU" sz="1400">
                          <a:effectLst/>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1400">
                          <a:effectLst/>
                        </a:rPr>
                        <a:t>Наименование материала</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1400">
                          <a:effectLst/>
                        </a:rPr>
                        <a:t>Инструменты для обработки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8917127"/>
                  </a:ext>
                </a:extLst>
              </a:tr>
              <a:tr h="1720365">
                <a:tc>
                  <a:txBody>
                    <a:bodyPr/>
                    <a:lstStyle/>
                    <a:p>
                      <a:pPr algn="ctr">
                        <a:lnSpc>
                          <a:spcPct val="125000"/>
                        </a:lnSpc>
                        <a:spcAft>
                          <a:spcPts val="0"/>
                        </a:spcAft>
                      </a:pPr>
                      <a:r>
                        <a:rPr lang="ru-RU" sz="1400">
                          <a:effectLst/>
                        </a:rPr>
                        <a:t>1</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dirty="0">
                          <a:solidFill>
                            <a:schemeClr val="accent5">
                              <a:lumMod val="50000"/>
                            </a:schemeClr>
                          </a:solidFill>
                          <a:effectLst/>
                        </a:rPr>
                        <a:t>фанера</a:t>
                      </a:r>
                      <a:endParaRPr lang="ru-RU" sz="20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dirty="0">
                          <a:solidFill>
                            <a:schemeClr val="accent5">
                              <a:lumMod val="50000"/>
                            </a:schemeClr>
                          </a:solidFill>
                          <a:effectLst/>
                        </a:rPr>
                        <a:t>Нож, стамеска, рашпиль, </a:t>
                      </a:r>
                      <a:r>
                        <a:rPr lang="ru-RU" sz="2000" dirty="0" err="1">
                          <a:solidFill>
                            <a:schemeClr val="accent5">
                              <a:lumMod val="50000"/>
                            </a:schemeClr>
                          </a:solidFill>
                          <a:effectLst/>
                        </a:rPr>
                        <a:t>клюкарза</a:t>
                      </a:r>
                      <a:r>
                        <a:rPr lang="ru-RU" sz="2000" dirty="0">
                          <a:solidFill>
                            <a:schemeClr val="accent5">
                              <a:lumMod val="50000"/>
                            </a:schemeClr>
                          </a:solidFill>
                          <a:effectLst/>
                        </a:rPr>
                        <a:t>, лобзик, наждачная бумага, электродрель, коловорот, электрическая </a:t>
                      </a:r>
                      <a:r>
                        <a:rPr lang="ru-RU" sz="2000" dirty="0" err="1">
                          <a:solidFill>
                            <a:schemeClr val="accent5">
                              <a:lumMod val="50000"/>
                            </a:schemeClr>
                          </a:solidFill>
                          <a:effectLst/>
                        </a:rPr>
                        <a:t>бормашинка</a:t>
                      </a:r>
                      <a:endParaRPr lang="ru-RU" sz="20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5943780"/>
                  </a:ext>
                </a:extLst>
              </a:tr>
              <a:tr h="721579">
                <a:tc>
                  <a:txBody>
                    <a:bodyPr/>
                    <a:lstStyle/>
                    <a:p>
                      <a:pPr algn="ctr">
                        <a:lnSpc>
                          <a:spcPct val="125000"/>
                        </a:lnSpc>
                        <a:spcAft>
                          <a:spcPts val="0"/>
                        </a:spcAft>
                      </a:pPr>
                      <a:r>
                        <a:rPr lang="ru-RU" sz="1400">
                          <a:effectLst/>
                        </a:rPr>
                        <a:t>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dirty="0">
                          <a:solidFill>
                            <a:schemeClr val="accent5">
                              <a:lumMod val="50000"/>
                            </a:schemeClr>
                          </a:solidFill>
                          <a:effectLst/>
                        </a:rPr>
                        <a:t>Древесина осины</a:t>
                      </a:r>
                      <a:endParaRPr lang="ru-RU" sz="20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dirty="0">
                          <a:solidFill>
                            <a:schemeClr val="accent5">
                              <a:lumMod val="50000"/>
                            </a:schemeClr>
                          </a:solidFill>
                          <a:effectLst/>
                        </a:rPr>
                        <a:t>Нож, стамеска, рашпиль, лобзик,  наждачная бумага, электродрель, кисти, пила, молоток</a:t>
                      </a:r>
                      <a:endParaRPr lang="ru-RU" sz="20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1032638"/>
                  </a:ext>
                </a:extLst>
              </a:tr>
              <a:tr h="360790">
                <a:tc>
                  <a:txBody>
                    <a:bodyPr/>
                    <a:lstStyle/>
                    <a:p>
                      <a:pPr algn="ctr">
                        <a:lnSpc>
                          <a:spcPct val="125000"/>
                        </a:lnSpc>
                        <a:spcAft>
                          <a:spcPts val="0"/>
                        </a:spcAft>
                      </a:pPr>
                      <a:r>
                        <a:rPr lang="ru-RU" sz="1400">
                          <a:effectLst/>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a:solidFill>
                            <a:schemeClr val="accent5">
                              <a:lumMod val="50000"/>
                            </a:schemeClr>
                          </a:solidFill>
                          <a:effectLst/>
                        </a:rPr>
                        <a:t>картон</a:t>
                      </a:r>
                      <a:endParaRPr lang="ru-RU" sz="200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dirty="0">
                          <a:solidFill>
                            <a:schemeClr val="accent5">
                              <a:lumMod val="50000"/>
                            </a:schemeClr>
                          </a:solidFill>
                          <a:effectLst/>
                        </a:rPr>
                        <a:t>Ножницы, нож, кисть, шило</a:t>
                      </a:r>
                      <a:endParaRPr lang="ru-RU" sz="20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26223510"/>
                  </a:ext>
                </a:extLst>
              </a:tr>
              <a:tr h="721579">
                <a:tc>
                  <a:txBody>
                    <a:bodyPr/>
                    <a:lstStyle/>
                    <a:p>
                      <a:pPr algn="ctr">
                        <a:lnSpc>
                          <a:spcPct val="125000"/>
                        </a:lnSpc>
                        <a:spcAft>
                          <a:spcPts val="0"/>
                        </a:spcAft>
                      </a:pPr>
                      <a:r>
                        <a:rPr lang="ru-RU" sz="1400">
                          <a:effectLst/>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a:solidFill>
                            <a:schemeClr val="accent5">
                              <a:lumMod val="50000"/>
                            </a:schemeClr>
                          </a:solidFill>
                          <a:effectLst/>
                        </a:rPr>
                        <a:t>пенополистерол</a:t>
                      </a:r>
                      <a:endParaRPr lang="ru-RU" sz="200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0"/>
                        </a:spcAft>
                      </a:pPr>
                      <a:r>
                        <a:rPr lang="ru-RU" sz="2000" dirty="0">
                          <a:solidFill>
                            <a:schemeClr val="accent5">
                              <a:lumMod val="50000"/>
                            </a:schemeClr>
                          </a:solidFill>
                          <a:effectLst/>
                        </a:rPr>
                        <a:t>Нож, пилка</a:t>
                      </a:r>
                      <a:endParaRPr lang="ru-RU" sz="20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93935773"/>
                  </a:ext>
                </a:extLst>
              </a:tr>
            </a:tbl>
          </a:graphicData>
        </a:graphic>
      </p:graphicFrame>
      <p:sp>
        <p:nvSpPr>
          <p:cNvPr id="4" name="Rectangle 1"/>
          <p:cNvSpPr>
            <a:spLocks noChangeArrowheads="1"/>
          </p:cNvSpPr>
          <p:nvPr/>
        </p:nvSpPr>
        <p:spPr bwMode="auto">
          <a:xfrm>
            <a:off x="1736725" y="1215628"/>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293698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t>ТЕХНОЛОГИЯ ВЫПОЛНЕНИЯ ИЗДЕЛИЯ</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900920981"/>
              </p:ext>
            </p:extLst>
          </p:nvPr>
        </p:nvGraphicFramePr>
        <p:xfrm>
          <a:off x="1098577" y="1893119"/>
          <a:ext cx="8175425" cy="4278671"/>
        </p:xfrm>
        <a:graphic>
          <a:graphicData uri="http://schemas.openxmlformats.org/drawingml/2006/table">
            <a:tbl>
              <a:tblPr firstRow="1" firstCol="1" bandRow="1">
                <a:tableStyleId>{5C22544A-7EE6-4342-B048-85BDC9FD1C3A}</a:tableStyleId>
              </a:tblPr>
              <a:tblGrid>
                <a:gridCol w="712123">
                  <a:extLst>
                    <a:ext uri="{9D8B030D-6E8A-4147-A177-3AD203B41FA5}">
                      <a16:colId xmlns:a16="http://schemas.microsoft.com/office/drawing/2014/main" val="3788232625"/>
                    </a:ext>
                  </a:extLst>
                </a:gridCol>
                <a:gridCol w="2219481">
                  <a:extLst>
                    <a:ext uri="{9D8B030D-6E8A-4147-A177-3AD203B41FA5}">
                      <a16:colId xmlns:a16="http://schemas.microsoft.com/office/drawing/2014/main" val="2036590827"/>
                    </a:ext>
                  </a:extLst>
                </a:gridCol>
                <a:gridCol w="5243821">
                  <a:extLst>
                    <a:ext uri="{9D8B030D-6E8A-4147-A177-3AD203B41FA5}">
                      <a16:colId xmlns:a16="http://schemas.microsoft.com/office/drawing/2014/main" val="2538583602"/>
                    </a:ext>
                  </a:extLst>
                </a:gridCol>
              </a:tblGrid>
              <a:tr h="276895">
                <a:tc>
                  <a:txBody>
                    <a:bodyPr/>
                    <a:lstStyle/>
                    <a:p>
                      <a:pPr algn="just">
                        <a:lnSpc>
                          <a:spcPct val="125000"/>
                        </a:lnSpc>
                        <a:spcAft>
                          <a:spcPts val="0"/>
                        </a:spcAft>
                      </a:pPr>
                      <a:r>
                        <a:rPr lang="ru-RU" sz="1400">
                          <a:effectLst/>
                        </a:rPr>
                        <a:t>№№</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ctr">
                        <a:lnSpc>
                          <a:spcPct val="125000"/>
                        </a:lnSpc>
                        <a:spcAft>
                          <a:spcPts val="0"/>
                        </a:spcAft>
                      </a:pPr>
                      <a:r>
                        <a:rPr lang="ru-RU" sz="1400">
                          <a:effectLst/>
                        </a:rPr>
                        <a:t>Название операции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a:effectLst/>
                        </a:rPr>
                        <a:t>технология выполнения операции</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extLst>
                  <a:ext uri="{0D108BD9-81ED-4DB2-BD59-A6C34878D82A}">
                    <a16:rowId xmlns:a16="http://schemas.microsoft.com/office/drawing/2014/main" val="585841503"/>
                  </a:ext>
                </a:extLst>
              </a:tr>
              <a:tr h="955920">
                <a:tc>
                  <a:txBody>
                    <a:bodyPr/>
                    <a:lstStyle/>
                    <a:p>
                      <a:pPr algn="just">
                        <a:lnSpc>
                          <a:spcPct val="125000"/>
                        </a:lnSpc>
                        <a:spcAft>
                          <a:spcPts val="0"/>
                        </a:spcAft>
                      </a:pPr>
                      <a:r>
                        <a:rPr lang="ru-RU" sz="1400" dirty="0">
                          <a:effectLst/>
                        </a:rPr>
                        <a:t>1</a:t>
                      </a:r>
                      <a:endParaRPr lang="ru-R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ctr">
                        <a:lnSpc>
                          <a:spcPct val="125000"/>
                        </a:lnSpc>
                        <a:spcAft>
                          <a:spcPts val="0"/>
                        </a:spcAft>
                      </a:pPr>
                      <a:r>
                        <a:rPr lang="ru-RU" sz="1400" dirty="0">
                          <a:solidFill>
                            <a:schemeClr val="accent5">
                              <a:lumMod val="50000"/>
                            </a:schemeClr>
                          </a:solidFill>
                          <a:effectLst/>
                        </a:rPr>
                        <a:t>Составление </a:t>
                      </a:r>
                      <a:r>
                        <a:rPr lang="ru-RU" sz="2000" dirty="0">
                          <a:solidFill>
                            <a:schemeClr val="accent5">
                              <a:lumMod val="50000"/>
                            </a:schemeClr>
                          </a:solidFill>
                          <a:effectLst/>
                        </a:rPr>
                        <a:t>технологической</a:t>
                      </a:r>
                      <a:r>
                        <a:rPr lang="ru-RU" sz="1400" dirty="0">
                          <a:solidFill>
                            <a:schemeClr val="accent5">
                              <a:lumMod val="50000"/>
                            </a:schemeClr>
                          </a:solidFill>
                          <a:effectLst/>
                        </a:rPr>
                        <a:t> карты</a:t>
                      </a:r>
                      <a:endParaRPr lang="ru-RU"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a:solidFill>
                            <a:schemeClr val="accent5">
                              <a:lumMod val="50000"/>
                            </a:schemeClr>
                          </a:solidFill>
                          <a:effectLst/>
                        </a:rPr>
                        <a:t>Черчение, нанесение разметки</a:t>
                      </a:r>
                      <a:endParaRPr lang="ru-RU" sz="110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extLst>
                  <a:ext uri="{0D108BD9-81ED-4DB2-BD59-A6C34878D82A}">
                    <a16:rowId xmlns:a16="http://schemas.microsoft.com/office/drawing/2014/main" val="1682846739"/>
                  </a:ext>
                </a:extLst>
              </a:tr>
              <a:tr h="830688">
                <a:tc>
                  <a:txBody>
                    <a:bodyPr/>
                    <a:lstStyle/>
                    <a:p>
                      <a:pPr algn="ctr">
                        <a:lnSpc>
                          <a:spcPct val="125000"/>
                        </a:lnSpc>
                        <a:spcAft>
                          <a:spcPts val="0"/>
                        </a:spcAft>
                      </a:pPr>
                      <a:r>
                        <a:rPr lang="ru-RU" sz="1400">
                          <a:effectLst/>
                        </a:rPr>
                        <a:t>2</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dirty="0">
                          <a:solidFill>
                            <a:schemeClr val="accent5">
                              <a:lumMod val="50000"/>
                            </a:schemeClr>
                          </a:solidFill>
                          <a:effectLst/>
                        </a:rPr>
                        <a:t>Выпиливание деталей по  шаблону, лекалу</a:t>
                      </a:r>
                      <a:endParaRPr lang="ru-RU"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a:solidFill>
                            <a:schemeClr val="accent5">
                              <a:lumMod val="50000"/>
                            </a:schemeClr>
                          </a:solidFill>
                          <a:effectLst/>
                        </a:rPr>
                        <a:t>Пиление, резка</a:t>
                      </a:r>
                      <a:endParaRPr lang="ru-RU" sz="110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extLst>
                  <a:ext uri="{0D108BD9-81ED-4DB2-BD59-A6C34878D82A}">
                    <a16:rowId xmlns:a16="http://schemas.microsoft.com/office/drawing/2014/main" val="149933830"/>
                  </a:ext>
                </a:extLst>
              </a:tr>
              <a:tr h="553792">
                <a:tc>
                  <a:txBody>
                    <a:bodyPr/>
                    <a:lstStyle/>
                    <a:p>
                      <a:pPr algn="ctr">
                        <a:lnSpc>
                          <a:spcPct val="125000"/>
                        </a:lnSpc>
                        <a:spcAft>
                          <a:spcPts val="0"/>
                        </a:spcAft>
                      </a:pPr>
                      <a:r>
                        <a:rPr lang="ru-RU" sz="1400">
                          <a:effectLst/>
                        </a:rPr>
                        <a:t>3</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dirty="0">
                          <a:solidFill>
                            <a:schemeClr val="accent5">
                              <a:lumMod val="50000"/>
                            </a:schemeClr>
                          </a:solidFill>
                          <a:effectLst/>
                        </a:rPr>
                        <a:t>Склеивание деталей</a:t>
                      </a:r>
                      <a:endParaRPr lang="ru-RU"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dirty="0">
                          <a:solidFill>
                            <a:schemeClr val="accent5">
                              <a:lumMod val="50000"/>
                            </a:schemeClr>
                          </a:solidFill>
                          <a:effectLst/>
                        </a:rPr>
                        <a:t>Нанесения клея ПВА с помощью шпателя, кисти</a:t>
                      </a:r>
                      <a:endParaRPr lang="ru-RU"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extLst>
                  <a:ext uri="{0D108BD9-81ED-4DB2-BD59-A6C34878D82A}">
                    <a16:rowId xmlns:a16="http://schemas.microsoft.com/office/drawing/2014/main" val="956192387"/>
                  </a:ext>
                </a:extLst>
              </a:tr>
              <a:tr h="553792">
                <a:tc>
                  <a:txBody>
                    <a:bodyPr/>
                    <a:lstStyle/>
                    <a:p>
                      <a:pPr algn="ctr">
                        <a:lnSpc>
                          <a:spcPct val="125000"/>
                        </a:lnSpc>
                        <a:spcAft>
                          <a:spcPts val="0"/>
                        </a:spcAft>
                      </a:pPr>
                      <a:r>
                        <a:rPr lang="ru-RU" sz="1400">
                          <a:effectLst/>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a:solidFill>
                            <a:schemeClr val="accent5">
                              <a:lumMod val="50000"/>
                            </a:schemeClr>
                          </a:solidFill>
                          <a:effectLst/>
                        </a:rPr>
                        <a:t>Ошкуривание, подгонка</a:t>
                      </a:r>
                      <a:endParaRPr lang="ru-RU" sz="110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dirty="0">
                          <a:solidFill>
                            <a:schemeClr val="accent5">
                              <a:lumMod val="50000"/>
                            </a:schemeClr>
                          </a:solidFill>
                          <a:effectLst/>
                        </a:rPr>
                        <a:t>Наждачная бумага, шлифовальный станок</a:t>
                      </a:r>
                      <a:endParaRPr lang="ru-RU"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extLst>
                  <a:ext uri="{0D108BD9-81ED-4DB2-BD59-A6C34878D82A}">
                    <a16:rowId xmlns:a16="http://schemas.microsoft.com/office/drawing/2014/main" val="3244052668"/>
                  </a:ext>
                </a:extLst>
              </a:tr>
              <a:tr h="553792">
                <a:tc>
                  <a:txBody>
                    <a:bodyPr/>
                    <a:lstStyle/>
                    <a:p>
                      <a:pPr algn="ctr">
                        <a:lnSpc>
                          <a:spcPct val="125000"/>
                        </a:lnSpc>
                        <a:spcAft>
                          <a:spcPts val="0"/>
                        </a:spcAft>
                      </a:pPr>
                      <a:r>
                        <a:rPr lang="ru-RU" sz="1400">
                          <a:effectLst/>
                        </a:rPr>
                        <a:t>4</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a:solidFill>
                            <a:schemeClr val="accent5">
                              <a:lumMod val="50000"/>
                            </a:schemeClr>
                          </a:solidFill>
                          <a:effectLst/>
                        </a:rPr>
                        <a:t>Окрашивание и сушка</a:t>
                      </a:r>
                      <a:endParaRPr lang="ru-RU" sz="110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dirty="0">
                          <a:solidFill>
                            <a:schemeClr val="accent5">
                              <a:lumMod val="50000"/>
                            </a:schemeClr>
                          </a:solidFill>
                          <a:effectLst/>
                        </a:rPr>
                        <a:t>Нанесение акриловой краски при помощи кисти, пульверизатора</a:t>
                      </a:r>
                      <a:endParaRPr lang="ru-RU"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extLst>
                  <a:ext uri="{0D108BD9-81ED-4DB2-BD59-A6C34878D82A}">
                    <a16:rowId xmlns:a16="http://schemas.microsoft.com/office/drawing/2014/main" val="3142563580"/>
                  </a:ext>
                </a:extLst>
              </a:tr>
              <a:tr h="553792">
                <a:tc>
                  <a:txBody>
                    <a:bodyPr/>
                    <a:lstStyle/>
                    <a:p>
                      <a:pPr algn="ctr">
                        <a:lnSpc>
                          <a:spcPct val="125000"/>
                        </a:lnSpc>
                        <a:spcAft>
                          <a:spcPts val="0"/>
                        </a:spcAft>
                      </a:pPr>
                      <a:r>
                        <a:rPr lang="ru-RU" sz="1400">
                          <a:effectLst/>
                        </a:rPr>
                        <a:t>5</a:t>
                      </a:r>
                      <a:endParaRPr lang="ru-R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a:solidFill>
                            <a:schemeClr val="accent5">
                              <a:lumMod val="50000"/>
                            </a:schemeClr>
                          </a:solidFill>
                          <a:effectLst/>
                        </a:rPr>
                        <a:t>Установка изделия на основание </a:t>
                      </a:r>
                      <a:endParaRPr lang="ru-RU" sz="110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tc>
                  <a:txBody>
                    <a:bodyPr/>
                    <a:lstStyle/>
                    <a:p>
                      <a:pPr algn="just">
                        <a:lnSpc>
                          <a:spcPct val="125000"/>
                        </a:lnSpc>
                        <a:spcAft>
                          <a:spcPts val="0"/>
                        </a:spcAft>
                      </a:pPr>
                      <a:r>
                        <a:rPr lang="ru-RU" sz="1400" dirty="0">
                          <a:solidFill>
                            <a:schemeClr val="accent5">
                              <a:lumMod val="50000"/>
                            </a:schemeClr>
                          </a:solidFill>
                          <a:effectLst/>
                        </a:rPr>
                        <a:t>Склеивание, соединение деталей двухсторонним скотчем</a:t>
                      </a:r>
                      <a:endParaRPr lang="ru-RU" sz="1100" dirty="0">
                        <a:solidFill>
                          <a:schemeClr val="accent5">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6539" marR="66539" marT="0" marB="0"/>
                </a:tc>
                <a:extLst>
                  <a:ext uri="{0D108BD9-81ED-4DB2-BD59-A6C34878D82A}">
                    <a16:rowId xmlns:a16="http://schemas.microsoft.com/office/drawing/2014/main" val="1261354881"/>
                  </a:ext>
                </a:extLst>
              </a:tr>
            </a:tbl>
          </a:graphicData>
        </a:graphic>
      </p:graphicFrame>
      <p:sp>
        <p:nvSpPr>
          <p:cNvPr id="4" name="Rectangle 1"/>
          <p:cNvSpPr>
            <a:spLocks noChangeArrowheads="1"/>
          </p:cNvSpPr>
          <p:nvPr/>
        </p:nvSpPr>
        <p:spPr bwMode="auto">
          <a:xfrm>
            <a:off x="1098378" y="2086487"/>
            <a:ext cx="1731227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62774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759" y="661987"/>
            <a:ext cx="8596668" cy="1320800"/>
          </a:xfrm>
        </p:spPr>
        <p:txBody>
          <a:bodyPr/>
          <a:lstStyle/>
          <a:p>
            <a:pPr algn="ctr"/>
            <a:r>
              <a:rPr lang="ru-RU" dirty="0" smtClean="0"/>
              <a:t>ЭСКИЗЫ</a:t>
            </a:r>
            <a:endParaRPr lang="ru-RU" dirty="0"/>
          </a:p>
        </p:txBody>
      </p:sp>
      <p:pic>
        <p:nvPicPr>
          <p:cNvPr id="3" name="Рисунок 2"/>
          <p:cNvPicPr>
            <a:picLocks noChangeAspect="1"/>
          </p:cNvPicPr>
          <p:nvPr/>
        </p:nvPicPr>
        <p:blipFill>
          <a:blip r:embed="rId2"/>
          <a:stretch>
            <a:fillRect/>
          </a:stretch>
        </p:blipFill>
        <p:spPr>
          <a:xfrm>
            <a:off x="1138335" y="1982787"/>
            <a:ext cx="7377016" cy="4503738"/>
          </a:xfrm>
          <a:prstGeom prst="rect">
            <a:avLst/>
          </a:prstGeom>
        </p:spPr>
      </p:pic>
    </p:spTree>
    <p:extLst>
      <p:ext uri="{BB962C8B-B14F-4D97-AF65-F5344CB8AC3E}">
        <p14:creationId xmlns:p14="http://schemas.microsoft.com/office/powerpoint/2010/main" val="398241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МАКЕТ</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539" y="1385887"/>
            <a:ext cx="6896102" cy="5172076"/>
          </a:xfrm>
          <a:prstGeom prst="rect">
            <a:avLst/>
          </a:prstGeom>
        </p:spPr>
      </p:pic>
    </p:spTree>
    <p:extLst>
      <p:ext uri="{BB962C8B-B14F-4D97-AF65-F5344CB8AC3E}">
        <p14:creationId xmlns:p14="http://schemas.microsoft.com/office/powerpoint/2010/main" val="306791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9826" y="1255136"/>
            <a:ext cx="10709565" cy="3139321"/>
          </a:xfrm>
          <a:prstGeom prst="rect">
            <a:avLst/>
          </a:prstGeom>
        </p:spPr>
        <p:txBody>
          <a:bodyPr wrap="square">
            <a:spAutoFit/>
          </a:bodyPr>
          <a:lstStyle/>
          <a:p>
            <a:r>
              <a:rPr lang="ru-RU" sz="2000" dirty="0">
                <a:solidFill>
                  <a:schemeClr val="accent5">
                    <a:lumMod val="50000"/>
                  </a:schemeClr>
                </a:solidFill>
                <a:latin typeface="Times New Roman" panose="02020603050405020304" pitchFamily="18" charset="0"/>
                <a:cs typeface="Times New Roman" panose="02020603050405020304" pitchFamily="18" charset="0"/>
              </a:rPr>
              <a:t>Цель моей  работы: используя полученные на уроках и при самостоятельном изучении литературы знания, создать  модели  боевой техники времени Великой Отечественной войны.</a:t>
            </a:r>
          </a:p>
          <a:p>
            <a:r>
              <a:rPr lang="ru-RU" sz="2000" dirty="0">
                <a:solidFill>
                  <a:schemeClr val="accent5">
                    <a:lumMod val="50000"/>
                  </a:schemeClr>
                </a:solidFill>
                <a:latin typeface="Times New Roman" panose="02020603050405020304" pitchFamily="18" charset="0"/>
                <a:cs typeface="Times New Roman" panose="02020603050405020304" pitchFamily="18" charset="0"/>
              </a:rPr>
              <a:t>В данном проекте я прошел путь от постановки цели до изготовления конкретного изделия. Уроки литературы и истории помогли выбрать и сформулировать  идею. Знания, полученные на уроках технологии,  физики позволили мне спроектировать и изготовить изделие.  </a:t>
            </a:r>
            <a:endParaRPr lang="en-US" sz="2000" dirty="0" smtClean="0">
              <a:solidFill>
                <a:schemeClr val="accent5">
                  <a:lumMod val="50000"/>
                </a:schemeClr>
              </a:solidFill>
              <a:latin typeface="Times New Roman" panose="02020603050405020304" pitchFamily="18" charset="0"/>
              <a:cs typeface="Times New Roman" panose="02020603050405020304" pitchFamily="18" charset="0"/>
            </a:endParaRPr>
          </a:p>
          <a:p>
            <a:r>
              <a:rPr lang="ru-RU" sz="2000" dirty="0">
                <a:solidFill>
                  <a:schemeClr val="accent5">
                    <a:lumMod val="50000"/>
                  </a:schemeClr>
                </a:solidFill>
                <a:latin typeface="Times New Roman" panose="02020603050405020304" pitchFamily="18" charset="0"/>
                <a:cs typeface="Times New Roman" panose="02020603050405020304" pitchFamily="18" charset="0"/>
              </a:rPr>
              <a:t/>
            </a:r>
            <a:br>
              <a:rPr lang="ru-RU" sz="2000" dirty="0">
                <a:solidFill>
                  <a:schemeClr val="accent5">
                    <a:lumMod val="50000"/>
                  </a:schemeClr>
                </a:solidFill>
                <a:latin typeface="Times New Roman" panose="02020603050405020304" pitchFamily="18" charset="0"/>
                <a:cs typeface="Times New Roman" panose="02020603050405020304" pitchFamily="18" charset="0"/>
              </a:rPr>
            </a:br>
            <a:r>
              <a:rPr lang="ru-RU" sz="2000" dirty="0">
                <a:solidFill>
                  <a:schemeClr val="accent5">
                    <a:lumMod val="50000"/>
                  </a:schemeClr>
                </a:solidFill>
                <a:latin typeface="Times New Roman" panose="02020603050405020304" pitchFamily="18" charset="0"/>
                <a:cs typeface="Times New Roman" panose="02020603050405020304" pitchFamily="18" charset="0"/>
              </a:rPr>
              <a:t>Поэтому считаю, что цель по разработке и изготовлению макета  «Танки победы »  достигнута.</a:t>
            </a:r>
          </a:p>
          <a:p>
            <a:r>
              <a:rPr lang="ru-RU" sz="2000" dirty="0">
                <a:solidFill>
                  <a:schemeClr val="accent5">
                    <a:lumMod val="50000"/>
                  </a:schemeClr>
                </a:solidFill>
                <a:latin typeface="Times New Roman" panose="02020603050405020304" pitchFamily="18" charset="0"/>
                <a:cs typeface="Times New Roman" panose="02020603050405020304" pitchFamily="18" charset="0"/>
              </a:rPr>
              <a:t>Я считаю себя еще недостаточно опытным в моделировании, чтобы модель была полностью похожа на реальный танк, но меня впереди ждет еще много интересных работ.</a:t>
            </a:r>
          </a:p>
          <a:p>
            <a:pPr algn="just">
              <a:spcAft>
                <a:spcPts val="0"/>
              </a:spcAft>
            </a:pPr>
            <a:endPar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3096" y="538162"/>
            <a:ext cx="8596668" cy="1320800"/>
          </a:xfrm>
        </p:spPr>
        <p:txBody>
          <a:bodyPr/>
          <a:lstStyle/>
          <a:p>
            <a:pPr algn="ctr"/>
            <a:r>
              <a:rPr lang="ru-RU" dirty="0" smtClean="0"/>
              <a:t>ЛИТЕРАТУРА</a:t>
            </a:r>
            <a:endParaRPr lang="ru-RU" dirty="0"/>
          </a:p>
        </p:txBody>
      </p:sp>
      <p:sp>
        <p:nvSpPr>
          <p:cNvPr id="3" name="Прямоугольник 2"/>
          <p:cNvSpPr/>
          <p:nvPr/>
        </p:nvSpPr>
        <p:spPr>
          <a:xfrm>
            <a:off x="1063096" y="1339519"/>
            <a:ext cx="9639299" cy="6088846"/>
          </a:xfrm>
          <a:prstGeom prst="rect">
            <a:avLst/>
          </a:prstGeom>
        </p:spPr>
        <p:txBody>
          <a:bodyPr wrap="square">
            <a:spAutoFit/>
          </a:bodyPr>
          <a:lstStyle/>
          <a:p>
            <a:pPr marL="342900" lvl="0" indent="-342900">
              <a:lnSpc>
                <a:spcPct val="150000"/>
              </a:lnSpc>
              <a:spcAft>
                <a:spcPts val="120"/>
              </a:spcAft>
              <a:buFont typeface="Symbol" panose="05050102010706020507" pitchFamily="18" charset="2"/>
              <a:buChar char=""/>
            </a:pPr>
            <a:r>
              <a:rPr lang="ru-RU"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Барятинский </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 Б. Самоходные установки на базе Т-34. — М.: Моделист-конструктор, 2000. — 32 с. — (</a:t>
            </a:r>
            <a:r>
              <a:rPr lang="ru-RU"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Бронеколлекция</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 1 (28) / 2000).</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
              </a:spcAft>
              <a:buFont typeface="Symbol" panose="05050102010706020507" pitchFamily="18" charset="2"/>
              <a:buChar char=""/>
            </a:pPr>
            <a:r>
              <a:rPr lang="ru-RU" dirty="0" smtClean="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Васильева В.Н. Желтов </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Чикова</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Г. Ф. Правда о танке Т-34. — М.: Атлантида — XXI век, 2005. — 480 с. </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
              </a:spcAft>
              <a:buFont typeface="Symbol" panose="05050102010706020507" pitchFamily="18" charset="2"/>
              <a:buChar char=""/>
            </a:pP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 Барятинский. Тяжёлый танк ИС-2. — 1998. — (</a:t>
            </a:r>
            <a:r>
              <a:rPr lang="ru-RU"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Бронеколлекция</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
              </a:spcAft>
              <a:buFont typeface="Symbol" panose="05050102010706020507" pitchFamily="18" charset="2"/>
              <a:buChar char=""/>
            </a:pP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И. Желтов, И. Павлов, М. Павлов, А. Сергеев. Танки ИС // </a:t>
            </a:r>
            <a:r>
              <a:rPr lang="ru-RU"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Танкомастер</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спецвыпуск</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 2004.</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
              </a:spcAft>
              <a:buFont typeface="Symbol" panose="05050102010706020507" pitchFamily="18" charset="2"/>
              <a:buChar char=""/>
            </a:pP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Иванов А. Артиллерия СССР во Второй мировой войне. — СПб.: Нева, 2003. — 64 с. </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
              </a:spcAft>
              <a:buFont typeface="Symbol" panose="05050102010706020507" pitchFamily="18" charset="2"/>
              <a:buChar char=""/>
            </a:pPr>
            <a:r>
              <a:rPr lang="ru-RU"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Н.Калмыкова</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И.Максимова</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r>
            <a:b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"Макетирование из бумаги и картона" учебное пособие – М. Книжный дом «Университет»,  2000. – 8 с. ил</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
              </a:spcAft>
              <a:buFont typeface="Symbol" panose="05050102010706020507" pitchFamily="18" charset="2"/>
              <a:buChar char=""/>
            </a:pP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Федеральный портал истории </a:t>
            </a:r>
            <a:r>
              <a:rPr lang="en-US"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histrf</a:t>
            </a: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ru</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120"/>
              </a:spcAft>
              <a:buFont typeface="Symbol" panose="05050102010706020507" pitchFamily="18" charset="2"/>
              <a:buChar char=""/>
            </a:pPr>
            <a:r>
              <a:rPr lang="ru-RU"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https://vz.ru/information/2024/7/28/1279525.html</a:t>
            </a:r>
            <a:endParaRPr lang="ru-RU" sz="1400" dirty="0">
              <a:solidFill>
                <a:schemeClr val="accent5">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Bef>
                <a:spcPts val="600"/>
              </a:spcBef>
              <a:spcAft>
                <a:spcPts val="600"/>
              </a:spcAft>
            </a:pPr>
            <a:r>
              <a:rPr lang="ru-RU" dirty="0">
                <a:latin typeface="Times New Roman" panose="02020603050405020304" pitchFamily="18" charset="0"/>
                <a:ea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241914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160</TotalTime>
  <Words>452</Words>
  <Application>Microsoft Office PowerPoint</Application>
  <PresentationFormat>Широкоэкранный</PresentationFormat>
  <Paragraphs>74</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Symbol</vt:lpstr>
      <vt:lpstr>Times New Roman</vt:lpstr>
      <vt:lpstr>Trebuchet MS</vt:lpstr>
      <vt:lpstr>Wingdings 3</vt:lpstr>
      <vt:lpstr>Аспект</vt:lpstr>
      <vt:lpstr>Муниципальное общеобразовательное учреждение                                                                                                                          «Гимназия № 11 Дзержинского района Волгограда»</vt:lpstr>
      <vt:lpstr>Презентация PowerPoint</vt:lpstr>
      <vt:lpstr>Презентация PowerPoint</vt:lpstr>
      <vt:lpstr>МАТЕРИАЛЫ И ИНСТРУМЕНТЫ</vt:lpstr>
      <vt:lpstr>ТЕХНОЛОГИЯ ВЫПОЛНЕНИЯ ИЗДЕЛИЯ</vt:lpstr>
      <vt:lpstr>ЭСКИЗЫ</vt:lpstr>
      <vt:lpstr>МАКЕТ</vt:lpstr>
      <vt:lpstr>Презентация PowerPoint</vt:lpstr>
      <vt:lpstr>ЛИТЕРАТУРА</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общеобразовательное учреждение                                                                                                                          «Гимназия № 11 Дзержинского района Волгограда»</dc:title>
  <dc:creator>RePack by Diakov</dc:creator>
  <cp:lastModifiedBy>RePack by Diakov</cp:lastModifiedBy>
  <cp:revision>19</cp:revision>
  <dcterms:created xsi:type="dcterms:W3CDTF">2025-05-04T17:41:46Z</dcterms:created>
  <dcterms:modified xsi:type="dcterms:W3CDTF">2025-05-11T16:06:41Z</dcterms:modified>
</cp:coreProperties>
</file>