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83" r:id="rId2"/>
    <p:sldId id="285" r:id="rId3"/>
    <p:sldId id="286" r:id="rId4"/>
    <p:sldId id="290" r:id="rId5"/>
    <p:sldId id="287" r:id="rId6"/>
    <p:sldId id="288" r:id="rId7"/>
    <p:sldId id="291" r:id="rId8"/>
    <p:sldId id="292" r:id="rId9"/>
    <p:sldId id="293" r:id="rId10"/>
    <p:sldId id="289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yom" initials="A" lastIdx="1" clrIdx="0">
    <p:extLst>
      <p:ext uri="{19B8F6BF-5375-455C-9EA6-DF929625EA0E}">
        <p15:presenceInfo xmlns:p15="http://schemas.microsoft.com/office/powerpoint/2012/main" userId="Arty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000"/>
    <a:srgbClr val="FFF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4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650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6FA3A43-63DE-4314-AEBA-6574875F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6BAC9-DF86-4624-932C-8467B8DD5522}" type="datetimeFigureOut">
              <a:rPr lang="ru-RU"/>
              <a:pPr>
                <a:defRPr/>
              </a:pPr>
              <a:t>09.05.2025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35E8E048-FC64-4535-A842-87715E34F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DE6B92E-603C-4072-AC06-AAD728D5F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5B582-4EE9-4D2C-96D9-F5EA34921D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717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41;&#1040;-64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s://www.zr.ru/content/articles/967866-mal-da-uda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6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">
            <a:extLst>
              <a:ext uri="{FF2B5EF4-FFF2-40B4-BE49-F238E27FC236}">
                <a16:creationId xmlns:a16="http://schemas.microsoft.com/office/drawing/2014/main" id="{4A20BD01-AEBB-4983-9B0E-0ED863F4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856" y="571501"/>
            <a:ext cx="8900160" cy="66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840" b="1" dirty="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1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технопарк «</a:t>
            </a:r>
            <a:r>
              <a:rPr lang="ru-RU" altLang="ru-RU" sz="216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</a:t>
            </a:r>
            <a:r>
              <a:rPr lang="ru-RU" altLang="ru-RU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общеобразовательного учреждения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№ 11 Дзержинского района Волгограда»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384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84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областной фестиваль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84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«Техника, с которой мы победили»</a:t>
            </a:r>
            <a:endParaRPr lang="ru-RU" altLang="ru-RU" sz="3840" b="1" dirty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160" dirty="0">
              <a:latin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Номинация: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“Техника военных лет в программе для 3D-моделирования”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Название работы: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“</a:t>
            </a:r>
            <a:r>
              <a:rPr lang="ru-RU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БА-64.</a:t>
            </a:r>
            <a:r>
              <a:rPr lang="en-US" altLang="ru-RU" sz="2160" b="1" dirty="0">
                <a:solidFill>
                  <a:srgbClr val="002060"/>
                </a:solidFill>
                <a:latin typeface="Cambria" panose="02040503050406030204" pitchFamily="18" charset="0"/>
              </a:rPr>
              <a:t>”</a:t>
            </a:r>
            <a:endParaRPr lang="ru-RU" altLang="ru-RU" sz="216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2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2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Автор: </a:t>
            </a:r>
            <a:r>
              <a:rPr lang="ru-RU" altLang="ru-RU" sz="19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Чередниченко Артём Дмитриевич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</a:t>
            </a:r>
            <a:r>
              <a:rPr lang="ru-RU" altLang="ru-RU" sz="192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Арнаутов Алексей Викторович                                                   </a:t>
            </a: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7DC5C57E-3096-4847-904A-E905BEB17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t="13457" r="64729" b="11757"/>
          <a:stretch>
            <a:fillRect/>
          </a:stretch>
        </p:blipFill>
        <p:spPr bwMode="auto">
          <a:xfrm>
            <a:off x="2303146" y="139066"/>
            <a:ext cx="1689734" cy="161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2D4741F-2787-4469-81BB-F3408E895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1" y="219076"/>
            <a:ext cx="1459230" cy="145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4F16B1B-4CC6-477E-9D38-2755E9812B3F}"/>
              </a:ext>
            </a:extLst>
          </p:cNvPr>
          <p:cNvSpPr/>
          <p:nvPr/>
        </p:nvSpPr>
        <p:spPr>
          <a:xfrm>
            <a:off x="424431" y="6801874"/>
            <a:ext cx="4891147" cy="339647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9220F81-A9F2-4BE3-A9CB-B042B9B76310}"/>
              </a:ext>
            </a:extLst>
          </p:cNvPr>
          <p:cNvSpPr/>
          <p:nvPr/>
        </p:nvSpPr>
        <p:spPr>
          <a:xfrm>
            <a:off x="928048" y="235766"/>
            <a:ext cx="11732875" cy="444263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CDFB35-A648-4073-9DF3-643403FBA23B}"/>
              </a:ext>
            </a:extLst>
          </p:cNvPr>
          <p:cNvSpPr txBox="1"/>
          <p:nvPr/>
        </p:nvSpPr>
        <p:spPr>
          <a:xfrm>
            <a:off x="928048" y="209995"/>
            <a:ext cx="11732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Результатом данной работы является индивидуально разработанная 3</a:t>
            </a:r>
            <a:r>
              <a:rPr lang="en-US" sz="2400" b="1" dirty="0"/>
              <a:t>D</a:t>
            </a:r>
            <a:r>
              <a:rPr lang="ru-RU" sz="2400" b="1" dirty="0"/>
              <a:t> модель БА-64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FC68E0-7485-45C5-8EE4-CB4FD3479D3D}"/>
              </a:ext>
            </a:extLst>
          </p:cNvPr>
          <p:cNvSpPr txBox="1"/>
          <p:nvPr/>
        </p:nvSpPr>
        <p:spPr>
          <a:xfrm>
            <a:off x="424431" y="6793505"/>
            <a:ext cx="9730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Список используемых источников и литературы:</a:t>
            </a:r>
          </a:p>
          <a:p>
            <a:r>
              <a:rPr lang="ru-RU" dirty="0"/>
              <a:t> 1) </a:t>
            </a:r>
            <a:r>
              <a:rPr lang="en-US" dirty="0">
                <a:hlinkClick r:id="rId3"/>
              </a:rPr>
              <a:t>https://ru.wikipedia.org/wiki/</a:t>
            </a:r>
            <a:r>
              <a:rPr lang="ru-RU" dirty="0">
                <a:hlinkClick r:id="rId3"/>
              </a:rPr>
              <a:t>БА-64</a:t>
            </a:r>
            <a:endParaRPr lang="ru-RU" dirty="0"/>
          </a:p>
          <a:p>
            <a:r>
              <a:rPr lang="ru-RU" dirty="0"/>
              <a:t> 2) </a:t>
            </a:r>
            <a:r>
              <a:rPr lang="en-US" dirty="0">
                <a:hlinkClick r:id="rId4"/>
              </a:rPr>
              <a:t>https://www.zr.ru/content/articles/967866-mal-da-udal/</a:t>
            </a:r>
            <a:endParaRPr lang="ru-RU" dirty="0"/>
          </a:p>
          <a:p>
            <a:r>
              <a:rPr lang="ru-RU" dirty="0"/>
              <a:t> 3) Фотографии БА-64 из интернета</a:t>
            </a:r>
          </a:p>
        </p:txBody>
      </p:sp>
      <p:sp>
        <p:nvSpPr>
          <p:cNvPr id="10" name="Прямоугольник: скругленные противолежащие углы 9">
            <a:extLst>
              <a:ext uri="{FF2B5EF4-FFF2-40B4-BE49-F238E27FC236}">
                <a16:creationId xmlns:a16="http://schemas.microsoft.com/office/drawing/2014/main" id="{3CE33E22-BA1D-4296-98F9-B89C4C6EBA5E}"/>
              </a:ext>
            </a:extLst>
          </p:cNvPr>
          <p:cNvSpPr/>
          <p:nvPr/>
        </p:nvSpPr>
        <p:spPr>
          <a:xfrm>
            <a:off x="2621396" y="1786611"/>
            <a:ext cx="7978620" cy="4764916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противолежащие углы 10">
            <a:extLst>
              <a:ext uri="{FF2B5EF4-FFF2-40B4-BE49-F238E27FC236}">
                <a16:creationId xmlns:a16="http://schemas.microsoft.com/office/drawing/2014/main" id="{995641ED-935E-4814-8755-607AB2E7F57E}"/>
              </a:ext>
            </a:extLst>
          </p:cNvPr>
          <p:cNvSpPr/>
          <p:nvPr/>
        </p:nvSpPr>
        <p:spPr>
          <a:xfrm>
            <a:off x="2980532" y="1446964"/>
            <a:ext cx="7978620" cy="4764916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20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0AEE7594-61FF-4C04-AB18-2850C3F4E702}"/>
              </a:ext>
            </a:extLst>
          </p:cNvPr>
          <p:cNvSpPr/>
          <p:nvPr/>
        </p:nvSpPr>
        <p:spPr>
          <a:xfrm>
            <a:off x="1123721" y="297454"/>
            <a:ext cx="12382957" cy="1683791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F2AF06-EF48-49DA-BC53-C51E5A4AF0B5}"/>
              </a:ext>
            </a:extLst>
          </p:cNvPr>
          <p:cNvSpPr txBox="1"/>
          <p:nvPr/>
        </p:nvSpPr>
        <p:spPr>
          <a:xfrm>
            <a:off x="1123720" y="305274"/>
            <a:ext cx="123829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sz="2000" b="1" dirty="0"/>
              <a:t>БА-64 – самый массовый бронеавтомобиль времён Великой Отечественной войны (9063 машины), производившийся с 1942 по 1946 годы. Активно использовался для разведки и поддержки пехоты на поле боя, а также часто применялся в качестве мобильных средств ПВО. </a:t>
            </a:r>
          </a:p>
          <a:p>
            <a:pPr indent="360000" algn="just"/>
            <a:r>
              <a:rPr lang="ru-RU" sz="2000" b="1" dirty="0"/>
              <a:t>Преимуществами являлись простота производства и надёжность, высокая проходимость и манёвренность. </a:t>
            </a: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>
                <a16:creationId xmlns:a16="http://schemas.microsoft.com/office/drawing/2014/main" id="{B1A1933A-DA45-4397-B6A3-D12A03CC9916}"/>
              </a:ext>
            </a:extLst>
          </p:cNvPr>
          <p:cNvSpPr/>
          <p:nvPr/>
        </p:nvSpPr>
        <p:spPr>
          <a:xfrm>
            <a:off x="568481" y="2525358"/>
            <a:ext cx="6250959" cy="3722997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A63260C2-3896-4AC3-9566-328A34BBA3E0}"/>
              </a:ext>
            </a:extLst>
          </p:cNvPr>
          <p:cNvSpPr/>
          <p:nvPr/>
        </p:nvSpPr>
        <p:spPr>
          <a:xfrm>
            <a:off x="927617" y="2185711"/>
            <a:ext cx="6250959" cy="3722997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E1FE6164-3971-4255-A509-90F68CB26908}"/>
              </a:ext>
            </a:extLst>
          </p:cNvPr>
          <p:cNvSpPr/>
          <p:nvPr/>
        </p:nvSpPr>
        <p:spPr>
          <a:xfrm>
            <a:off x="7810962" y="4201329"/>
            <a:ext cx="6250959" cy="3722997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id="{46F219F6-6CE3-4C8E-A85B-24E645A26502}"/>
              </a:ext>
            </a:extLst>
          </p:cNvPr>
          <p:cNvSpPr/>
          <p:nvPr/>
        </p:nvSpPr>
        <p:spPr>
          <a:xfrm>
            <a:off x="8170098" y="3861682"/>
            <a:ext cx="6250959" cy="3722997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6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3E0FC31-E65B-425E-99B4-BF2E3626829B}"/>
              </a:ext>
            </a:extLst>
          </p:cNvPr>
          <p:cNvSpPr/>
          <p:nvPr/>
        </p:nvSpPr>
        <p:spPr>
          <a:xfrm>
            <a:off x="903383" y="217522"/>
            <a:ext cx="12636347" cy="723998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D6CC5-E8C8-4A97-A270-B08C540C7B15}"/>
              </a:ext>
            </a:extLst>
          </p:cNvPr>
          <p:cNvSpPr txBox="1"/>
          <p:nvPr/>
        </p:nvSpPr>
        <p:spPr>
          <a:xfrm>
            <a:off x="903383" y="242371"/>
            <a:ext cx="12636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000" algn="just"/>
            <a:r>
              <a:rPr lang="ru-RU" b="1" dirty="0"/>
              <a:t>Разработка БА-64 велась с 1941 года под руководством Виталия Грачёва. Бронеавтомобиль был сконструирован на базе автомобиля ГАЗ-64. БА-64 был оснащён пулемётом ДТ-29 калибра 7,62-мм.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E27C9-EF13-41AB-921C-43AD6FEB4397}"/>
              </a:ext>
            </a:extLst>
          </p:cNvPr>
          <p:cNvSpPr txBox="1"/>
          <p:nvPr/>
        </p:nvSpPr>
        <p:spPr>
          <a:xfrm>
            <a:off x="459794" y="7642746"/>
            <a:ext cx="470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Виталий Грачёв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F066D-B40B-4E2B-8804-7B9579029F0A}"/>
              </a:ext>
            </a:extLst>
          </p:cNvPr>
          <p:cNvSpPr txBox="1"/>
          <p:nvPr/>
        </p:nvSpPr>
        <p:spPr>
          <a:xfrm>
            <a:off x="7589780" y="2410991"/>
            <a:ext cx="6364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ДТ-29</a:t>
            </a:r>
          </a:p>
        </p:txBody>
      </p:sp>
      <p:sp>
        <p:nvSpPr>
          <p:cNvPr id="14" name="Прямоугольник: скругленные противолежащие углы 13">
            <a:extLst>
              <a:ext uri="{FF2B5EF4-FFF2-40B4-BE49-F238E27FC236}">
                <a16:creationId xmlns:a16="http://schemas.microsoft.com/office/drawing/2014/main" id="{AEBF1F0B-D288-41D8-8453-03221FF9CF4C}"/>
              </a:ext>
            </a:extLst>
          </p:cNvPr>
          <p:cNvSpPr/>
          <p:nvPr/>
        </p:nvSpPr>
        <p:spPr>
          <a:xfrm>
            <a:off x="676533" y="1927286"/>
            <a:ext cx="4392800" cy="5498446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противолежащие углы 14">
            <a:extLst>
              <a:ext uri="{FF2B5EF4-FFF2-40B4-BE49-F238E27FC236}">
                <a16:creationId xmlns:a16="http://schemas.microsoft.com/office/drawing/2014/main" id="{A22995A0-A1D4-4001-B1E5-0C39B15E25D9}"/>
              </a:ext>
            </a:extLst>
          </p:cNvPr>
          <p:cNvSpPr/>
          <p:nvPr/>
        </p:nvSpPr>
        <p:spPr>
          <a:xfrm>
            <a:off x="1035669" y="1587639"/>
            <a:ext cx="4392800" cy="5498446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: скругленные противолежащие углы 15">
            <a:extLst>
              <a:ext uri="{FF2B5EF4-FFF2-40B4-BE49-F238E27FC236}">
                <a16:creationId xmlns:a16="http://schemas.microsoft.com/office/drawing/2014/main" id="{70644BF1-1739-4774-8286-1F9987C75AFB}"/>
              </a:ext>
            </a:extLst>
          </p:cNvPr>
          <p:cNvSpPr/>
          <p:nvPr/>
        </p:nvSpPr>
        <p:spPr>
          <a:xfrm>
            <a:off x="7343772" y="3363088"/>
            <a:ext cx="6250959" cy="3722997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противолежащие углы 16">
            <a:extLst>
              <a:ext uri="{FF2B5EF4-FFF2-40B4-BE49-F238E27FC236}">
                <a16:creationId xmlns:a16="http://schemas.microsoft.com/office/drawing/2014/main" id="{DF6E6491-5ABC-474C-A6ED-846C043F0149}"/>
              </a:ext>
            </a:extLst>
          </p:cNvPr>
          <p:cNvSpPr/>
          <p:nvPr/>
        </p:nvSpPr>
        <p:spPr>
          <a:xfrm>
            <a:off x="7702908" y="3023441"/>
            <a:ext cx="6250959" cy="3722997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5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18092F9-C19E-41DC-94C4-DB93A9E2EF87}"/>
              </a:ext>
            </a:extLst>
          </p:cNvPr>
          <p:cNvSpPr/>
          <p:nvPr/>
        </p:nvSpPr>
        <p:spPr>
          <a:xfrm>
            <a:off x="1828800" y="104851"/>
            <a:ext cx="10671349" cy="444263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3F259A-E177-44C5-94BE-B7DC4E53C452}"/>
              </a:ext>
            </a:extLst>
          </p:cNvPr>
          <p:cNvSpPr txBox="1"/>
          <p:nvPr/>
        </p:nvSpPr>
        <p:spPr>
          <a:xfrm>
            <a:off x="338667" y="104851"/>
            <a:ext cx="13636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Со временем БА-64 получил множество модификаций, самой успешной стала модель БА-64б.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0E6320-4B1D-47E9-B833-E489C4050B31}"/>
              </a:ext>
            </a:extLst>
          </p:cNvPr>
          <p:cNvSpPr txBox="1"/>
          <p:nvPr/>
        </p:nvSpPr>
        <p:spPr>
          <a:xfrm>
            <a:off x="417690" y="4193648"/>
            <a:ext cx="565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БА-64Е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173B9-F26F-4AFE-A3D5-72042CEB272E}"/>
              </a:ext>
            </a:extLst>
          </p:cNvPr>
          <p:cNvSpPr txBox="1"/>
          <p:nvPr/>
        </p:nvSpPr>
        <p:spPr>
          <a:xfrm>
            <a:off x="7361780" y="4228704"/>
            <a:ext cx="651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БА-64Г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2B231-2955-48C2-BBF7-76C5B2696E5B}"/>
              </a:ext>
            </a:extLst>
          </p:cNvPr>
          <p:cNvSpPr txBox="1"/>
          <p:nvPr/>
        </p:nvSpPr>
        <p:spPr>
          <a:xfrm>
            <a:off x="7436010" y="7859157"/>
            <a:ext cx="5996133" cy="37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БА-64Б</a:t>
            </a:r>
          </a:p>
        </p:txBody>
      </p:sp>
      <p:sp>
        <p:nvSpPr>
          <p:cNvPr id="18" name="Прямоугольник: скругленные противолежащие углы 17">
            <a:extLst>
              <a:ext uri="{FF2B5EF4-FFF2-40B4-BE49-F238E27FC236}">
                <a16:creationId xmlns:a16="http://schemas.microsoft.com/office/drawing/2014/main" id="{24293C6B-CEF9-491A-8D08-845305CCA939}"/>
              </a:ext>
            </a:extLst>
          </p:cNvPr>
          <p:cNvSpPr/>
          <p:nvPr/>
        </p:nvSpPr>
        <p:spPr>
          <a:xfrm>
            <a:off x="417690" y="1130104"/>
            <a:ext cx="5032897" cy="3019391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противолежащие углы 18">
            <a:extLst>
              <a:ext uri="{FF2B5EF4-FFF2-40B4-BE49-F238E27FC236}">
                <a16:creationId xmlns:a16="http://schemas.microsoft.com/office/drawing/2014/main" id="{D8A24F5A-BD08-4AFE-BC99-2B60694E3F0A}"/>
              </a:ext>
            </a:extLst>
          </p:cNvPr>
          <p:cNvSpPr/>
          <p:nvPr/>
        </p:nvSpPr>
        <p:spPr>
          <a:xfrm>
            <a:off x="776826" y="790457"/>
            <a:ext cx="5032897" cy="3019391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противолежащие углы 19">
            <a:extLst>
              <a:ext uri="{FF2B5EF4-FFF2-40B4-BE49-F238E27FC236}">
                <a16:creationId xmlns:a16="http://schemas.microsoft.com/office/drawing/2014/main" id="{F8F6AD2F-8178-478B-BB2B-754BD20112AC}"/>
              </a:ext>
            </a:extLst>
          </p:cNvPr>
          <p:cNvSpPr/>
          <p:nvPr/>
        </p:nvSpPr>
        <p:spPr>
          <a:xfrm>
            <a:off x="7194391" y="963973"/>
            <a:ext cx="5891823" cy="3233936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противолежащие углы 20">
            <a:extLst>
              <a:ext uri="{FF2B5EF4-FFF2-40B4-BE49-F238E27FC236}">
                <a16:creationId xmlns:a16="http://schemas.microsoft.com/office/drawing/2014/main" id="{96EAFCFB-8236-4268-B64E-7C3239BFC79E}"/>
              </a:ext>
            </a:extLst>
          </p:cNvPr>
          <p:cNvSpPr/>
          <p:nvPr/>
        </p:nvSpPr>
        <p:spPr>
          <a:xfrm>
            <a:off x="7553527" y="624326"/>
            <a:ext cx="5891823" cy="3233936"/>
          </a:xfrm>
          <a:prstGeom prst="round2Diag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противолежащие углы 21">
            <a:extLst>
              <a:ext uri="{FF2B5EF4-FFF2-40B4-BE49-F238E27FC236}">
                <a16:creationId xmlns:a16="http://schemas.microsoft.com/office/drawing/2014/main" id="{7A64957C-9389-44A1-938B-27CC02BE762A}"/>
              </a:ext>
            </a:extLst>
          </p:cNvPr>
          <p:cNvSpPr/>
          <p:nvPr/>
        </p:nvSpPr>
        <p:spPr>
          <a:xfrm>
            <a:off x="7553527" y="4937683"/>
            <a:ext cx="5213037" cy="2796980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противолежащие углы 22">
            <a:extLst>
              <a:ext uri="{FF2B5EF4-FFF2-40B4-BE49-F238E27FC236}">
                <a16:creationId xmlns:a16="http://schemas.microsoft.com/office/drawing/2014/main" id="{7DC405D9-365B-44F4-871A-69BAFD0A5D07}"/>
              </a:ext>
            </a:extLst>
          </p:cNvPr>
          <p:cNvSpPr/>
          <p:nvPr/>
        </p:nvSpPr>
        <p:spPr>
          <a:xfrm>
            <a:off x="7912663" y="4598036"/>
            <a:ext cx="5213037" cy="2796980"/>
          </a:xfrm>
          <a:prstGeom prst="round2Diag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: скругленные противолежащие углы 23">
            <a:extLst>
              <a:ext uri="{FF2B5EF4-FFF2-40B4-BE49-F238E27FC236}">
                <a16:creationId xmlns:a16="http://schemas.microsoft.com/office/drawing/2014/main" id="{951144C2-6F5F-4392-A2C3-D74825D963E4}"/>
              </a:ext>
            </a:extLst>
          </p:cNvPr>
          <p:cNvSpPr/>
          <p:nvPr/>
        </p:nvSpPr>
        <p:spPr>
          <a:xfrm>
            <a:off x="1014884" y="4946780"/>
            <a:ext cx="3188546" cy="3177969"/>
          </a:xfrm>
          <a:prstGeom prst="round2Diag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: скругленные противолежащие углы 24">
            <a:extLst>
              <a:ext uri="{FF2B5EF4-FFF2-40B4-BE49-F238E27FC236}">
                <a16:creationId xmlns:a16="http://schemas.microsoft.com/office/drawing/2014/main" id="{C73E035E-A6CE-477A-ACCC-D1C58A172B93}"/>
              </a:ext>
            </a:extLst>
          </p:cNvPr>
          <p:cNvSpPr/>
          <p:nvPr/>
        </p:nvSpPr>
        <p:spPr>
          <a:xfrm>
            <a:off x="1198257" y="4747188"/>
            <a:ext cx="3188546" cy="3177969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E69181A-2731-46D0-A745-027FA9CE64AA}"/>
              </a:ext>
            </a:extLst>
          </p:cNvPr>
          <p:cNvSpPr/>
          <p:nvPr/>
        </p:nvSpPr>
        <p:spPr>
          <a:xfrm>
            <a:off x="3375731" y="2180874"/>
            <a:ext cx="7562850" cy="4229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Запись экрана 2025-05-08 173023">
            <a:hlinkClick r:id="" action="ppaction://media"/>
            <a:extLst>
              <a:ext uri="{FF2B5EF4-FFF2-40B4-BE49-F238E27FC236}">
                <a16:creationId xmlns:a16="http://schemas.microsoft.com/office/drawing/2014/main" id="{E841D6D5-CF68-4860-9749-F135D43025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1990725"/>
            <a:ext cx="7581900" cy="424815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FF5A4DF-F186-410D-9C72-A55F80E7B516}"/>
              </a:ext>
            </a:extLst>
          </p:cNvPr>
          <p:cNvSpPr/>
          <p:nvPr/>
        </p:nvSpPr>
        <p:spPr>
          <a:xfrm>
            <a:off x="6280219" y="104851"/>
            <a:ext cx="2059913" cy="359609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AF46A-5C60-4659-A379-397B681619C5}"/>
              </a:ext>
            </a:extLst>
          </p:cNvPr>
          <p:cNvSpPr txBox="1"/>
          <p:nvPr/>
        </p:nvSpPr>
        <p:spPr>
          <a:xfrm>
            <a:off x="848299" y="64350"/>
            <a:ext cx="12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en-US" sz="2000" b="1" dirty="0"/>
              <a:t>D</a:t>
            </a:r>
            <a:r>
              <a:rPr lang="ru-RU" sz="2000" b="1" dirty="0"/>
              <a:t> модель БА-64</a:t>
            </a:r>
            <a:r>
              <a:rPr lang="en-US" sz="2000" b="1" dirty="0"/>
              <a:t>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25077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ED0DAF3-BFC8-4BD1-A0A4-09C722DB9A06}"/>
              </a:ext>
            </a:extLst>
          </p:cNvPr>
          <p:cNvSpPr/>
          <p:nvPr/>
        </p:nvSpPr>
        <p:spPr>
          <a:xfrm>
            <a:off x="3375731" y="2180874"/>
            <a:ext cx="7562850" cy="4229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Запись экрана 2025-05-08 173221">
            <a:hlinkClick r:id="" action="ppaction://media"/>
            <a:extLst>
              <a:ext uri="{FF2B5EF4-FFF2-40B4-BE49-F238E27FC236}">
                <a16:creationId xmlns:a16="http://schemas.microsoft.com/office/drawing/2014/main" id="{D376DB03-F53F-4F84-8157-1F5E48F2BC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3300" y="1990725"/>
            <a:ext cx="7543800" cy="424815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D5012A6-C4E1-44BC-8CA8-D1A6B4F3550F}"/>
              </a:ext>
            </a:extLst>
          </p:cNvPr>
          <p:cNvSpPr/>
          <p:nvPr/>
        </p:nvSpPr>
        <p:spPr>
          <a:xfrm>
            <a:off x="6280219" y="104851"/>
            <a:ext cx="2059913" cy="359609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39D2E-59BE-4C0B-BCA8-AE0D8E41F7A6}"/>
              </a:ext>
            </a:extLst>
          </p:cNvPr>
          <p:cNvSpPr txBox="1"/>
          <p:nvPr/>
        </p:nvSpPr>
        <p:spPr>
          <a:xfrm>
            <a:off x="848299" y="64350"/>
            <a:ext cx="12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en-US" sz="2000" b="1" dirty="0"/>
              <a:t>D</a:t>
            </a:r>
            <a:r>
              <a:rPr lang="ru-RU" sz="2000" b="1" dirty="0"/>
              <a:t> модель БА-64</a:t>
            </a:r>
            <a:r>
              <a:rPr lang="en-US" sz="2000" b="1" dirty="0"/>
              <a:t>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23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D48F1FE-8FEF-4D99-8A23-051F09764CA2}"/>
              </a:ext>
            </a:extLst>
          </p:cNvPr>
          <p:cNvSpPr/>
          <p:nvPr/>
        </p:nvSpPr>
        <p:spPr>
          <a:xfrm>
            <a:off x="3375731" y="2180874"/>
            <a:ext cx="7562850" cy="4229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пись экрана 2025-05-08 173329">
            <a:hlinkClick r:id="" action="ppaction://media"/>
            <a:extLst>
              <a:ext uri="{FF2B5EF4-FFF2-40B4-BE49-F238E27FC236}">
                <a16:creationId xmlns:a16="http://schemas.microsoft.com/office/drawing/2014/main" id="{C76A966E-5777-49B1-8514-7906BA67FC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0" y="1990725"/>
            <a:ext cx="7581900" cy="424815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209DCD95-2C8D-4C55-9E54-7F327BB66CC5}"/>
              </a:ext>
            </a:extLst>
          </p:cNvPr>
          <p:cNvSpPr/>
          <p:nvPr/>
        </p:nvSpPr>
        <p:spPr>
          <a:xfrm>
            <a:off x="6280219" y="104851"/>
            <a:ext cx="2059913" cy="359609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672C3C-09A0-49DE-A79A-3C9C17D40FAF}"/>
              </a:ext>
            </a:extLst>
          </p:cNvPr>
          <p:cNvSpPr txBox="1"/>
          <p:nvPr/>
        </p:nvSpPr>
        <p:spPr>
          <a:xfrm>
            <a:off x="848299" y="64350"/>
            <a:ext cx="12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en-US" sz="2000" b="1" dirty="0"/>
              <a:t>D</a:t>
            </a:r>
            <a:r>
              <a:rPr lang="ru-RU" sz="2000" b="1" dirty="0"/>
              <a:t> модель БА-64</a:t>
            </a:r>
            <a:r>
              <a:rPr lang="en-US" sz="2000" b="1" dirty="0"/>
              <a:t>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874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CEC6B36C-A13A-42AD-AD2D-893053A29E0C}"/>
              </a:ext>
            </a:extLst>
          </p:cNvPr>
          <p:cNvSpPr/>
          <p:nvPr/>
        </p:nvSpPr>
        <p:spPr>
          <a:xfrm>
            <a:off x="6280219" y="104851"/>
            <a:ext cx="2059913" cy="359609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B4730A0-4792-47A5-BCE1-5E083EA389A5}"/>
              </a:ext>
            </a:extLst>
          </p:cNvPr>
          <p:cNvSpPr/>
          <p:nvPr/>
        </p:nvSpPr>
        <p:spPr>
          <a:xfrm>
            <a:off x="3375731" y="2180874"/>
            <a:ext cx="7562850" cy="4229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697CC9-D283-4BD0-8DE4-E38B2181AFCA}"/>
              </a:ext>
            </a:extLst>
          </p:cNvPr>
          <p:cNvSpPr txBox="1"/>
          <p:nvPr/>
        </p:nvSpPr>
        <p:spPr>
          <a:xfrm>
            <a:off x="848299" y="64350"/>
            <a:ext cx="12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en-US" sz="2000" b="1" dirty="0"/>
              <a:t>D</a:t>
            </a:r>
            <a:r>
              <a:rPr lang="ru-RU" sz="2000" b="1" dirty="0"/>
              <a:t> модель БА-64</a:t>
            </a:r>
            <a:r>
              <a:rPr lang="en-US" sz="2000" b="1" dirty="0"/>
              <a:t>:</a:t>
            </a:r>
            <a:endParaRPr lang="ru-RU" sz="2000" b="1" dirty="0"/>
          </a:p>
        </p:txBody>
      </p:sp>
      <p:pic>
        <p:nvPicPr>
          <p:cNvPr id="2" name="Запись экрана 2025-05-08 173421">
            <a:hlinkClick r:id="" action="ppaction://media"/>
            <a:extLst>
              <a:ext uri="{FF2B5EF4-FFF2-40B4-BE49-F238E27FC236}">
                <a16:creationId xmlns:a16="http://schemas.microsoft.com/office/drawing/2014/main" id="{ADE1A302-0D7D-4C2F-AD83-CAC920A78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3300" y="1990725"/>
            <a:ext cx="75438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7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9A9DF9-BE0A-4296-8D62-202A4E55CF0F}"/>
              </a:ext>
            </a:extLst>
          </p:cNvPr>
          <p:cNvSpPr/>
          <p:nvPr/>
        </p:nvSpPr>
        <p:spPr>
          <a:xfrm>
            <a:off x="3375731" y="2180874"/>
            <a:ext cx="7562850" cy="4229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Запись экрана 2025-05-08 173543">
            <a:hlinkClick r:id="" action="ppaction://media"/>
            <a:extLst>
              <a:ext uri="{FF2B5EF4-FFF2-40B4-BE49-F238E27FC236}">
                <a16:creationId xmlns:a16="http://schemas.microsoft.com/office/drawing/2014/main" id="{57A3E4B3-21F9-4A1B-8E89-D3FC6EE8F3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3775" y="2000250"/>
            <a:ext cx="7562850" cy="42291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0111E2-E739-4135-8A53-84D2E2FA57A7}"/>
              </a:ext>
            </a:extLst>
          </p:cNvPr>
          <p:cNvSpPr/>
          <p:nvPr/>
        </p:nvSpPr>
        <p:spPr>
          <a:xfrm>
            <a:off x="6280219" y="104851"/>
            <a:ext cx="2059913" cy="359609"/>
          </a:xfrm>
          <a:prstGeom prst="roundRect">
            <a:avLst/>
          </a:prstGeom>
          <a:solidFill>
            <a:srgbClr val="BF9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1B395-B26F-4799-9BE1-1148A116A786}"/>
              </a:ext>
            </a:extLst>
          </p:cNvPr>
          <p:cNvSpPr txBox="1"/>
          <p:nvPr/>
        </p:nvSpPr>
        <p:spPr>
          <a:xfrm>
            <a:off x="848299" y="64350"/>
            <a:ext cx="1293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3</a:t>
            </a:r>
            <a:r>
              <a:rPr lang="en-US" sz="2000" b="1" dirty="0"/>
              <a:t>D</a:t>
            </a:r>
            <a:r>
              <a:rPr lang="ru-RU" sz="2000" b="1" dirty="0"/>
              <a:t> модель БА-64</a:t>
            </a:r>
            <a:r>
              <a:rPr lang="en-US" sz="2000" b="1" dirty="0"/>
              <a:t>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242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234</Words>
  <Application>Microsoft Office PowerPoint</Application>
  <PresentationFormat>Произвольный</PresentationFormat>
  <Paragraphs>36</Paragraphs>
  <Slides>10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Cambria</vt:lpstr>
      <vt:lpstr>Times New Roman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Artyom</cp:lastModifiedBy>
  <cp:revision>30</cp:revision>
  <dcterms:created xsi:type="dcterms:W3CDTF">2025-05-01T08:05:48Z</dcterms:created>
  <dcterms:modified xsi:type="dcterms:W3CDTF">2025-05-09T10:23:14Z</dcterms:modified>
</cp:coreProperties>
</file>