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74" r:id="rId4"/>
    <p:sldId id="264" r:id="rId5"/>
    <p:sldId id="265" r:id="rId6"/>
    <p:sldId id="282" r:id="rId7"/>
    <p:sldId id="278" r:id="rId8"/>
    <p:sldId id="259" r:id="rId9"/>
    <p:sldId id="279" r:id="rId10"/>
    <p:sldId id="276" r:id="rId11"/>
    <p:sldId id="283" r:id="rId12"/>
    <p:sldId id="284" r:id="rId13"/>
    <p:sldId id="269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594E"/>
    <a:srgbClr val="25324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2" d="100"/>
          <a:sy n="72" d="100"/>
        </p:scale>
        <p:origin x="65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A5EE96-0300-49D5-ACD6-4258B33E67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47BACB7-2295-4C64-9F1D-2798174E9F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B996B29-5F33-4E53-8E43-4F7396639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6518A-2779-48A1-990F-249363F57589}" type="datetimeFigureOut">
              <a:rPr lang="ru-RU" smtClean="0"/>
              <a:t>12.04.2018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66C7B6C-817A-4AF6-8DB8-0EB6ED9B2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1C81B3-23A9-4232-BF15-7F5153B56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FDF1B-809F-48E2-9AAA-F492888339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213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8BB150-0857-4992-B4D4-A711E1A5A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9EE12F5-C686-42AF-B896-C204C049E6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083187-AD64-4F72-B5EC-B9F170D96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6518A-2779-48A1-990F-249363F57589}" type="datetimeFigureOut">
              <a:rPr lang="ru-RU" smtClean="0"/>
              <a:t>12.04.2018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26DF30-5CF0-46B1-8012-681630E22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32D7C6-43DC-47A1-ABBC-BDDEE5F35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FDF1B-809F-48E2-9AAA-F492888339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0474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8B02E89-5F8E-481D-920C-9EA6E60C4F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F5DE183-7E50-4E37-830F-42433AF3AA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2BF6EEF-404E-4227-8BAF-EA9F6FFE6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6518A-2779-48A1-990F-249363F57589}" type="datetimeFigureOut">
              <a:rPr lang="ru-RU" smtClean="0"/>
              <a:t>12.04.2018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E71F5F8-1EF0-4A4B-8186-E54F83B77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0F8DEBF-EB2C-43ED-B301-D53135E30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FDF1B-809F-48E2-9AAA-F492888339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92947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158D32-5096-40C0-86CE-BEA7E485C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7004F92-DA04-45CE-BF81-C655926D527D}" type="datetimeFigureOut">
              <a:rPr lang="ru-RU" altLang="ru-RU"/>
              <a:pPr/>
              <a:t>12.04.2018</a:t>
            </a:fld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AB9434-8972-43BC-8632-99E050169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98458D9-7329-4F1A-9119-54319A96D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9F2492-C14B-4639-967D-7FEA79F9988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492856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2EEAFE4-2734-4B8A-A04A-498500B4D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0176D73-CC25-47A7-ACFD-E77777C12B2B}" type="datetimeFigureOut">
              <a:rPr lang="ru-RU" altLang="ru-RU"/>
              <a:pPr/>
              <a:t>12.04.2018</a:t>
            </a:fld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D19A10-3B02-4B22-8E93-7988E2789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C032DD-EAD4-4A21-8C35-0E5F68E4E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93BD47-9A96-40AA-B9C8-618F6B9B7CB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116096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36A12F-297F-489B-B010-7B1830E6F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43E18C3-2B13-4079-9416-B0FBA77DDA1C}" type="datetimeFigureOut">
              <a:rPr lang="ru-RU" altLang="ru-RU"/>
              <a:pPr/>
              <a:t>12.04.2018</a:t>
            </a:fld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447981-ADF8-47C5-BD62-0B56C1932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CF1665-B956-4F13-8BFD-A1FCF19F8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1281C9-B123-4D5C-8A1E-5950D0E8DAE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001667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4BD0263F-886F-447B-9D06-479F7CC2A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A28E0A-1626-4ADD-85F3-C8DD02FA267A}" type="datetimeFigureOut">
              <a:rPr lang="ru-RU" altLang="ru-RU"/>
              <a:pPr/>
              <a:t>12.04.2018</a:t>
            </a:fld>
            <a:endParaRPr lang="ru-RU" alt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2920A37A-90ED-4E5E-899D-30CEDE9E8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B8C7BD98-C476-4508-B38C-7AC6948F7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3475A2-2E4E-40B2-BB2C-42ADA76327C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542137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B6376851-9CB0-40ED-888B-8DB95DAFD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5D55701-CFF1-4E28-B411-D8133E7DADE1}" type="datetimeFigureOut">
              <a:rPr lang="ru-RU" altLang="ru-RU"/>
              <a:pPr/>
              <a:t>12.04.2018</a:t>
            </a:fld>
            <a:endParaRPr lang="ru-RU" alt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AA5555A7-1552-458D-B8BD-2346DA082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720B38FC-18F5-4CDD-B59D-135C7F75B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C7AE65-3DDC-4955-8F79-28FFB753C12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980292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id="{E88A3202-84BB-4B10-8229-2CAE7457F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18921F3-FBA6-41C5-B9AB-F65C23CDB18E}" type="datetimeFigureOut">
              <a:rPr lang="ru-RU" altLang="ru-RU"/>
              <a:pPr/>
              <a:t>12.04.2018</a:t>
            </a:fld>
            <a:endParaRPr lang="ru-RU" alt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926CDB03-1D6E-461E-9625-6D99DCF54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8EFBBDC4-A9CD-47D6-96C2-862B5C83F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529621-53F9-49B7-9BD3-6ACA8F40E31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5176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id="{F43CFDAC-7694-43B5-B45B-5F8C75C50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4F59BD4-5272-4C74-8B84-913580CA62A4}" type="datetimeFigureOut">
              <a:rPr lang="ru-RU" altLang="ru-RU"/>
              <a:pPr/>
              <a:t>12.04.2018</a:t>
            </a:fld>
            <a:endParaRPr lang="ru-RU" altLang="ru-RU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id="{42714A21-AB84-480E-B52E-C013A55EC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FAF91D8A-F9A7-4103-89DB-0E746BA2F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9E6A0C-5D30-4A43-BC25-1832521F776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841443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72EEF9C0-B756-497C-B73B-8DA740ADE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CD6EC1-DE1B-46D7-A232-4B1E5F5DA2F4}" type="datetimeFigureOut">
              <a:rPr lang="ru-RU" altLang="ru-RU"/>
              <a:pPr/>
              <a:t>12.04.2018</a:t>
            </a:fld>
            <a:endParaRPr lang="ru-RU" alt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3FB865F0-02F5-4EB1-B2DA-9A1182C6D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34B09E3C-6D69-426C-9B80-417CC6DB8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AFF4DF-6B04-493B-9180-FB444E2BBF2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91119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F625A5-D9FC-4838-9729-F5F0417EA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987DD1-11D7-4CA1-9356-F7C661E5BD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F438612-A354-4041-9C8E-E77613793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6518A-2779-48A1-990F-249363F57589}" type="datetimeFigureOut">
              <a:rPr lang="ru-RU" smtClean="0"/>
              <a:t>12.04.2018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88F1C10-7AE6-4A67-99CA-2873E41CA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8CB71B-E462-4B5A-A2D1-977C35B31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FDF1B-809F-48E2-9AAA-F492888339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2974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25A9C2D1-472F-470E-843B-B141509FE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030A67-A959-4BC3-B582-AE8B7B80EA6F}" type="datetimeFigureOut">
              <a:rPr lang="ru-RU" altLang="ru-RU"/>
              <a:pPr/>
              <a:t>12.04.2018</a:t>
            </a:fld>
            <a:endParaRPr lang="ru-RU" alt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A414D075-C936-4BCA-9978-097781668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93CA1987-DF31-4DD2-A9B3-9098521FF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A88EF9-F41E-4F0D-B1D2-3258EB3FAD5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874957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971F5E4-5E91-4E73-A1EB-89F795755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072740-447A-4230-8239-CDCD1C2E90DB}" type="datetimeFigureOut">
              <a:rPr lang="ru-RU" altLang="ru-RU"/>
              <a:pPr/>
              <a:t>12.04.2018</a:t>
            </a:fld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A36F9D1-17F4-4AEE-9784-CC392869D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753128E-F054-4D3C-A352-A5EC412D3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C17FCA-F7B6-449F-9E78-D401A8218FF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409297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685E22-0B58-49C7-BA48-16AC8487C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37240C8-3F10-4290-A87D-0741582E57B7}" type="datetimeFigureOut">
              <a:rPr lang="ru-RU" altLang="ru-RU"/>
              <a:pPr/>
              <a:t>12.04.2018</a:t>
            </a:fld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C7F1EDB-4B85-4073-B1D3-0AB81FAF3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AD3343-2427-4D0A-AFF7-8B4CAA697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669EB0-23D3-45BF-A45A-5EF50D2C17D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30327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ED3D15-8657-4A5F-AB23-A931F48C2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9AC9060-6897-4867-800D-FE992C4B53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0DF86D-B718-4DEA-B536-BA502ECD9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6518A-2779-48A1-990F-249363F57589}" type="datetimeFigureOut">
              <a:rPr lang="ru-RU" smtClean="0"/>
              <a:t>12.04.2018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611F09D-E53D-4401-89B3-22336DEBA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07ABFF-5874-4855-95CE-D40DE077D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FDF1B-809F-48E2-9AAA-F492888339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1038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0E9B5C-55AA-435B-8487-1B434C786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61147B2-9B4C-4158-9810-6E4F90F30C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3C0E3EE-FBCA-4987-8C36-828661982F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ABCC7DF-C779-4A18-B7F9-8B9DAE166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6518A-2779-48A1-990F-249363F57589}" type="datetimeFigureOut">
              <a:rPr lang="ru-RU" smtClean="0"/>
              <a:t>12.04.2018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D4CE70D-A0FB-41C3-9B22-BCB8E28FB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A087B73-7AE3-448C-B239-7359A8156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FDF1B-809F-48E2-9AAA-F492888339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6884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2CAD68-9117-41D3-8F64-04DC4E29E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BAD79FE-DB35-44F1-B5EC-C3525ACDAA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27ABD8F-BBB3-4625-A703-536B93CB0C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DF5D60D-3FFE-42C0-B154-6A9F0C6206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5F7F933-FD79-4E9F-898A-D490319F4B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00F0DE4-8C71-4BF6-B726-A3105E5BE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6518A-2779-48A1-990F-249363F57589}" type="datetimeFigureOut">
              <a:rPr lang="ru-RU" smtClean="0"/>
              <a:t>12.04.2018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C7D5BC5-54AC-4B96-81F7-55DBE0477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A364983-8A9F-4BDB-88EB-C8D570F1F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FDF1B-809F-48E2-9AAA-F492888339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3128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F49FFF-696F-4CDF-B7BC-C9F879E62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5501173-DBEE-4239-B3DE-21CDB131C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6518A-2779-48A1-990F-249363F57589}" type="datetimeFigureOut">
              <a:rPr lang="ru-RU" smtClean="0"/>
              <a:t>12.04.2018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7639830-416F-41F6-BDA5-7A5489D51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705568E-C6B9-4DEB-A531-F50B24587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FDF1B-809F-48E2-9AAA-F492888339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6814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3CBE22E-C29A-4D01-B391-9889F7453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6518A-2779-48A1-990F-249363F57589}" type="datetimeFigureOut">
              <a:rPr lang="ru-RU" smtClean="0"/>
              <a:t>12.04.2018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EBD9FE5-C7EB-41DE-B9D3-01470FEE7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989FEC3-98F7-4B1F-A9A0-4F5E9EB7D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FDF1B-809F-48E2-9AAA-F492888339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6801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25447B-25D5-4986-A2CC-D512A8D8D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2BB5943-C924-4500-B204-2AAD0D05B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751EC8D-F3CF-4DC9-B7B6-51FC37445F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5E5CBC8-FDE2-4FFA-8F3F-E0E86B266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6518A-2779-48A1-990F-249363F57589}" type="datetimeFigureOut">
              <a:rPr lang="ru-RU" smtClean="0"/>
              <a:t>12.04.2018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5901FB6-0FFC-4B08-A7F2-FBBD3A010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F4F928F-BCBC-4F53-A393-11E9858B9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FDF1B-809F-48E2-9AAA-F492888339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0710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8A0162-AF2E-4A9D-A98A-85B71AECC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78DE39A-DBEC-4015-ABAF-FDC4C69A1D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7078392-4D8F-4220-BC26-D35D737255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F54C127-AB55-4262-BFEC-6DBCDCF73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6518A-2779-48A1-990F-249363F57589}" type="datetimeFigureOut">
              <a:rPr lang="ru-RU" smtClean="0"/>
              <a:t>12.04.2018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A6E2832-84A0-4AC4-81F2-6324500F3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D5A8CAB-E55F-410B-B7F7-64DACB23C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FDF1B-809F-48E2-9AAA-F492888339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0951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E26B86-C704-4452-993C-4894413B8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41005B3-4941-481B-95FA-455CC50705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2514E8-5896-47A7-80E1-7581F082AC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06518A-2779-48A1-990F-249363F57589}" type="datetimeFigureOut">
              <a:rPr lang="ru-RU" smtClean="0"/>
              <a:t>12.04.2018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75CC24-9746-4732-B9C0-264133A772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3480836-4415-43F3-AE13-859AA773AE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4FDF1B-809F-48E2-9AAA-F492888339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8268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>
            <a:extLst>
              <a:ext uri="{FF2B5EF4-FFF2-40B4-BE49-F238E27FC236}">
                <a16:creationId xmlns:a16="http://schemas.microsoft.com/office/drawing/2014/main" id="{2730109D-823C-4849-8739-745B7088BCC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>
            <a:extLst>
              <a:ext uri="{FF2B5EF4-FFF2-40B4-BE49-F238E27FC236}">
                <a16:creationId xmlns:a16="http://schemas.microsoft.com/office/drawing/2014/main" id="{6C55E408-CE60-4AFA-A2B0-D985AAF9D1C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1B364CE-9307-423A-8344-6D4B023CC3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kumimoji="0" sz="1200">
                <a:solidFill>
                  <a:srgbClr val="898989"/>
                </a:solidFill>
              </a:defRPr>
            </a:lvl1pPr>
          </a:lstStyle>
          <a:p>
            <a:fld id="{93E6F244-4820-4E70-88E2-194F58521269}" type="datetimeFigureOut">
              <a:rPr lang="ru-RU" altLang="ru-RU"/>
              <a:pPr/>
              <a:t>12.04.2018</a:t>
            </a:fld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F82FBB-54B9-46DD-8BDF-1B922D410E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4353ABB-8136-4EB7-80F8-DDEDBC90F8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kumimoji="0" sz="1200">
                <a:solidFill>
                  <a:srgbClr val="898989"/>
                </a:solidFill>
              </a:defRPr>
            </a:lvl1pPr>
          </a:lstStyle>
          <a:p>
            <a:fld id="{184419FC-0353-4EB3-AE17-91D1D855ED6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91574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Arial" charset="0"/>
          <a:cs typeface="Arial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charset="0"/>
          <a:ea typeface="Arial" charset="0"/>
          <a:cs typeface="Arial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charset="0"/>
          <a:ea typeface="Arial" charset="0"/>
          <a:cs typeface="Arial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charset="0"/>
          <a:ea typeface="Arial" charset="0"/>
          <a:cs typeface="Arial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charset="0"/>
          <a:ea typeface="Arial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charset="0"/>
          <a:ea typeface="Arial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charset="0"/>
          <a:ea typeface="Arial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charset="0"/>
          <a:ea typeface="Arial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charset="0"/>
          <a:ea typeface="Arial" charset="0"/>
          <a:cs typeface="Arial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Arial" charset="0"/>
          <a:cs typeface="Arial" charset="0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Arial" charset="0"/>
          <a:cs typeface="Arial" panose="020B0604020202020204" pitchFamily="34" charset="0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Arial" charset="0"/>
          <a:cs typeface="Arial" panose="020B0604020202020204" pitchFamily="34" charset="0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Arial" charset="0"/>
          <a:cs typeface="Arial" panose="020B0604020202020204" pitchFamily="34" charset="0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Arial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2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AA27373-8540-43F1-8A27-7984AB7109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314" y="4609460"/>
            <a:ext cx="4732268" cy="1884163"/>
          </a:xfrm>
          <a:prstGeom prst="rect">
            <a:avLst/>
          </a:prstGeom>
        </p:spPr>
      </p:pic>
      <p:pic>
        <p:nvPicPr>
          <p:cNvPr id="1028" name="Picture 4" descr="ÐÐ¾ÑÐ¾Ð¶ÐµÐµ Ð¸Ð·Ð¾Ð±ÑÐ°Ð¶ÐµÐ½Ð¸Ðµ">
            <a:extLst>
              <a:ext uri="{FF2B5EF4-FFF2-40B4-BE49-F238E27FC236}">
                <a16:creationId xmlns:a16="http://schemas.microsoft.com/office/drawing/2014/main" id="{51552CA6-C571-49C4-8169-9FC1813AE2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4" t="12792" r="6087" b="20412"/>
          <a:stretch/>
        </p:blipFill>
        <p:spPr bwMode="auto">
          <a:xfrm>
            <a:off x="47577" y="2458643"/>
            <a:ext cx="4983111" cy="3822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4ACDB4B-4738-453E-9B6F-74838F33D81E}"/>
              </a:ext>
            </a:extLst>
          </p:cNvPr>
          <p:cNvSpPr txBox="1"/>
          <p:nvPr/>
        </p:nvSpPr>
        <p:spPr>
          <a:xfrm>
            <a:off x="47578" y="583298"/>
            <a:ext cx="10913030" cy="1754326"/>
          </a:xfrm>
          <a:prstGeom prst="rect">
            <a:avLst/>
          </a:prstGeom>
          <a:solidFill>
            <a:schemeClr val="bg1"/>
          </a:solidFill>
          <a:ln w="38100">
            <a:solidFill>
              <a:srgbClr val="F0594E"/>
            </a:solidFill>
          </a:ln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rgbClr val="253245"/>
                </a:solidFill>
                <a:latin typeface="Blogger Sans" panose="02000506030000020004" pitchFamily="2" charset="-52"/>
              </a:rPr>
              <a:t>Вашему ребенку нужно качественное школьное питание!</a:t>
            </a:r>
          </a:p>
        </p:txBody>
      </p:sp>
    </p:spTree>
    <p:extLst>
      <p:ext uri="{BB962C8B-B14F-4D97-AF65-F5344CB8AC3E}">
        <p14:creationId xmlns:p14="http://schemas.microsoft.com/office/powerpoint/2010/main" val="41811259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00E0B7-1497-4159-804B-596216269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8D26DB1-B4C7-49E7-87CC-C1854125B9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7341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вал 5">
            <a:extLst>
              <a:ext uri="{FF2B5EF4-FFF2-40B4-BE49-F238E27FC236}">
                <a16:creationId xmlns:a16="http://schemas.microsoft.com/office/drawing/2014/main" id="{B1B7263B-0AEF-4A2A-A31B-0281492A6C32}"/>
              </a:ext>
            </a:extLst>
          </p:cNvPr>
          <p:cNvSpPr/>
          <p:nvPr/>
        </p:nvSpPr>
        <p:spPr>
          <a:xfrm>
            <a:off x="1066800" y="57150"/>
            <a:ext cx="2184400" cy="2019300"/>
          </a:xfrm>
          <a:prstGeom prst="ellipse">
            <a:avLst/>
          </a:prstGeom>
          <a:solidFill>
            <a:srgbClr val="25314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kumimoji="0" lang="ru-RU" altLang="ru-RU" b="1" dirty="0">
                <a:solidFill>
                  <a:schemeClr val="bg1"/>
                </a:solidFill>
              </a:rPr>
              <a:t>Мастер-классы и конкурсы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C5D6F22-C709-4E86-988C-D1EE6C1740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-38101"/>
            <a:ext cx="2159000" cy="213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5144D19-9D24-49B4-96FA-06ED6EDDF9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368" y="517179"/>
            <a:ext cx="5480632" cy="5472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268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0B54F4-3CBD-49EE-9EDB-F76A3F931744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28575">
            <a:solidFill>
              <a:srgbClr val="F0594E"/>
            </a:solidFill>
          </a:ln>
        </p:spPr>
        <p:txBody>
          <a:bodyPr/>
          <a:lstStyle/>
          <a:p>
            <a:r>
              <a:rPr lang="ru-RU" dirty="0">
                <a:solidFill>
                  <a:srgbClr val="253245"/>
                </a:solidFill>
                <a:latin typeface="Blogger Sans" panose="02000506030000020004" pitchFamily="2" charset="-52"/>
              </a:rPr>
              <a:t>Общественно - полезная деятельность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A3570FC-3BC8-48A3-9848-9C5C308F4B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F0594E"/>
                </a:solidFill>
                <a:latin typeface="Blogger Sans" panose="02000506030000020004" pitchFamily="2" charset="-52"/>
              </a:rPr>
              <a:t>Согласование и изменение меню</a:t>
            </a:r>
          </a:p>
          <a:p>
            <a:pPr marL="0" indent="0">
              <a:buNone/>
            </a:pPr>
            <a:r>
              <a:rPr lang="ru-RU" dirty="0">
                <a:solidFill>
                  <a:srgbClr val="F0594E"/>
                </a:solidFill>
                <a:latin typeface="Blogger Sans" panose="02000506030000020004" pitchFamily="2" charset="-52"/>
              </a:rPr>
              <a:t>Совместные проверки с общественными организациями</a:t>
            </a:r>
          </a:p>
          <a:p>
            <a:pPr marL="0" indent="0">
              <a:buNone/>
            </a:pPr>
            <a:r>
              <a:rPr lang="ru-RU" dirty="0">
                <a:solidFill>
                  <a:srgbClr val="F0594E"/>
                </a:solidFill>
                <a:latin typeface="Blogger Sans" panose="02000506030000020004" pitchFamily="2" charset="-52"/>
              </a:rPr>
              <a:t>Встречи с представителями городской и Государственной Думы</a:t>
            </a:r>
          </a:p>
          <a:p>
            <a:pPr marL="0" indent="0">
              <a:buNone/>
            </a:pPr>
            <a:r>
              <a:rPr lang="ru-RU" dirty="0">
                <a:solidFill>
                  <a:srgbClr val="F0594E"/>
                </a:solidFill>
                <a:latin typeface="Blogger Sans" panose="02000506030000020004" pitchFamily="2" charset="-52"/>
              </a:rPr>
              <a:t>Проведение дегустаций для родителей и детей</a:t>
            </a:r>
          </a:p>
          <a:p>
            <a:pPr marL="0" indent="0">
              <a:buNone/>
            </a:pPr>
            <a:r>
              <a:rPr lang="ru-RU" dirty="0">
                <a:solidFill>
                  <a:srgbClr val="F0594E"/>
                </a:solidFill>
                <a:latin typeface="Blogger Sans" panose="02000506030000020004" pitchFamily="2" charset="-52"/>
              </a:rPr>
              <a:t>Общегородские мероприятия</a:t>
            </a:r>
          </a:p>
          <a:p>
            <a:pPr marL="0" indent="0">
              <a:buNone/>
            </a:pPr>
            <a:r>
              <a:rPr lang="ru-RU" dirty="0">
                <a:solidFill>
                  <a:srgbClr val="F0594E"/>
                </a:solidFill>
                <a:latin typeface="Blogger Sans" panose="02000506030000020004" pitchFamily="2" charset="-52"/>
              </a:rPr>
              <a:t>Участие в общешкольных и общерайонных собраниях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Блок-схема: узел 3">
            <a:extLst>
              <a:ext uri="{FF2B5EF4-FFF2-40B4-BE49-F238E27FC236}">
                <a16:creationId xmlns:a16="http://schemas.microsoft.com/office/drawing/2014/main" id="{D3F87529-37F3-4187-BE3C-E92998005424}"/>
              </a:ext>
            </a:extLst>
          </p:cNvPr>
          <p:cNvSpPr/>
          <p:nvPr/>
        </p:nvSpPr>
        <p:spPr>
          <a:xfrm>
            <a:off x="694083" y="2472565"/>
            <a:ext cx="132522" cy="145774"/>
          </a:xfrm>
          <a:prstGeom prst="flowChartConnector">
            <a:avLst/>
          </a:prstGeom>
          <a:solidFill>
            <a:srgbClr val="2532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узел 4">
            <a:extLst>
              <a:ext uri="{FF2B5EF4-FFF2-40B4-BE49-F238E27FC236}">
                <a16:creationId xmlns:a16="http://schemas.microsoft.com/office/drawing/2014/main" id="{F0BFBAB0-C646-42B5-8C8A-6F2ADA99B483}"/>
              </a:ext>
            </a:extLst>
          </p:cNvPr>
          <p:cNvSpPr/>
          <p:nvPr/>
        </p:nvSpPr>
        <p:spPr>
          <a:xfrm>
            <a:off x="694083" y="1961322"/>
            <a:ext cx="132522" cy="145774"/>
          </a:xfrm>
          <a:prstGeom prst="flowChartConnector">
            <a:avLst/>
          </a:prstGeom>
          <a:solidFill>
            <a:srgbClr val="2532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узел 5">
            <a:extLst>
              <a:ext uri="{FF2B5EF4-FFF2-40B4-BE49-F238E27FC236}">
                <a16:creationId xmlns:a16="http://schemas.microsoft.com/office/drawing/2014/main" id="{401F9D42-A8FB-4CB3-81B5-8BFFC4B65363}"/>
              </a:ext>
            </a:extLst>
          </p:cNvPr>
          <p:cNvSpPr/>
          <p:nvPr/>
        </p:nvSpPr>
        <p:spPr>
          <a:xfrm>
            <a:off x="692426" y="2950886"/>
            <a:ext cx="132522" cy="145775"/>
          </a:xfrm>
          <a:prstGeom prst="flowChartConnector">
            <a:avLst/>
          </a:prstGeom>
          <a:solidFill>
            <a:srgbClr val="2532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узел 6">
            <a:extLst>
              <a:ext uri="{FF2B5EF4-FFF2-40B4-BE49-F238E27FC236}">
                <a16:creationId xmlns:a16="http://schemas.microsoft.com/office/drawing/2014/main" id="{B7113A3B-8719-446C-9840-D696D894CC21}"/>
              </a:ext>
            </a:extLst>
          </p:cNvPr>
          <p:cNvSpPr/>
          <p:nvPr/>
        </p:nvSpPr>
        <p:spPr>
          <a:xfrm>
            <a:off x="699052" y="3469696"/>
            <a:ext cx="132522" cy="145774"/>
          </a:xfrm>
          <a:prstGeom prst="flowChartConnector">
            <a:avLst/>
          </a:prstGeom>
          <a:solidFill>
            <a:srgbClr val="2532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узел 7">
            <a:extLst>
              <a:ext uri="{FF2B5EF4-FFF2-40B4-BE49-F238E27FC236}">
                <a16:creationId xmlns:a16="http://schemas.microsoft.com/office/drawing/2014/main" id="{66686064-54FB-48BB-8C48-3D56ECF4BD05}"/>
              </a:ext>
            </a:extLst>
          </p:cNvPr>
          <p:cNvSpPr/>
          <p:nvPr/>
        </p:nvSpPr>
        <p:spPr>
          <a:xfrm>
            <a:off x="699052" y="3988505"/>
            <a:ext cx="132522" cy="145774"/>
          </a:xfrm>
          <a:prstGeom prst="flowChartConnector">
            <a:avLst/>
          </a:prstGeom>
          <a:solidFill>
            <a:srgbClr val="2532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узел 8">
            <a:extLst>
              <a:ext uri="{FF2B5EF4-FFF2-40B4-BE49-F238E27FC236}">
                <a16:creationId xmlns:a16="http://schemas.microsoft.com/office/drawing/2014/main" id="{DF8437E9-E672-443D-B98E-94C7F80E61BB}"/>
              </a:ext>
            </a:extLst>
          </p:cNvPr>
          <p:cNvSpPr/>
          <p:nvPr/>
        </p:nvSpPr>
        <p:spPr>
          <a:xfrm>
            <a:off x="692426" y="4479155"/>
            <a:ext cx="132522" cy="145774"/>
          </a:xfrm>
          <a:prstGeom prst="flowChartConnector">
            <a:avLst/>
          </a:prstGeom>
          <a:solidFill>
            <a:srgbClr val="2532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E6DF9EE-0DB7-4DBE-9F1A-357D4BC410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958" y="5242560"/>
            <a:ext cx="3917503" cy="135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7281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FDCA2EE-78F5-485E-92AB-4D994BE350B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0594E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4579" name="Рисунок 1">
            <a:extLst>
              <a:ext uri="{FF2B5EF4-FFF2-40B4-BE49-F238E27FC236}">
                <a16:creationId xmlns:a16="http://schemas.microsoft.com/office/drawing/2014/main" id="{CAFE26C2-3359-43B8-B668-CFBB99CB11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203" y="3517913"/>
            <a:ext cx="964911" cy="969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Рисунок 10">
            <a:extLst>
              <a:ext uri="{FF2B5EF4-FFF2-40B4-BE49-F238E27FC236}">
                <a16:creationId xmlns:a16="http://schemas.microsoft.com/office/drawing/2014/main" id="{FA6B278C-13D5-48BE-961F-A7DE0D590B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499" y="2394237"/>
            <a:ext cx="900320" cy="89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Прямоугольник 12">
            <a:extLst>
              <a:ext uri="{FF2B5EF4-FFF2-40B4-BE49-F238E27FC236}">
                <a16:creationId xmlns:a16="http://schemas.microsoft.com/office/drawing/2014/main" id="{1A33D8AA-EC07-455C-884A-37AFA089EC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3164" y="2569981"/>
            <a:ext cx="398949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kumimoji="0" lang="en-US" altLang="ru-RU" sz="3200" b="1" dirty="0">
                <a:solidFill>
                  <a:srgbClr val="253245"/>
                </a:solidFill>
                <a:latin typeface="Blogger Sans" panose="02000506030000020004" pitchFamily="2" charset="-52"/>
              </a:rPr>
              <a:t>vk.com/</a:t>
            </a:r>
            <a:r>
              <a:rPr kumimoji="0" lang="en-US" altLang="ru-RU" sz="3200" b="1" dirty="0">
                <a:solidFill>
                  <a:srgbClr val="F25750"/>
                </a:solidFill>
                <a:latin typeface="Blogger Sans" panose="02000506030000020004" pitchFamily="2" charset="-52"/>
              </a:rPr>
              <a:t>xochudobavki</a:t>
            </a:r>
            <a:endParaRPr kumimoji="0" lang="ru-RU" altLang="ru-RU" sz="3200" b="1" dirty="0">
              <a:solidFill>
                <a:srgbClr val="F25750"/>
              </a:solidFill>
              <a:latin typeface="Blogger Sans" panose="02000506030000020004" pitchFamily="2" charset="-52"/>
            </a:endParaRPr>
          </a:p>
        </p:txBody>
      </p:sp>
      <p:sp>
        <p:nvSpPr>
          <p:cNvPr id="24582" name="Прямоугольник 14">
            <a:extLst>
              <a:ext uri="{FF2B5EF4-FFF2-40B4-BE49-F238E27FC236}">
                <a16:creationId xmlns:a16="http://schemas.microsoft.com/office/drawing/2014/main" id="{0AB434DE-54C4-4230-809F-DBE70DC793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3164" y="3710253"/>
            <a:ext cx="540731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kumimoji="0" lang="en-US" altLang="ru-RU" sz="3200" b="1" dirty="0">
                <a:solidFill>
                  <a:srgbClr val="253245"/>
                </a:solidFill>
                <a:latin typeface="Blogger Sans" panose="02000506030000020004" pitchFamily="2" charset="-52"/>
              </a:rPr>
              <a:t>instagram.com/</a:t>
            </a:r>
            <a:r>
              <a:rPr kumimoji="0" lang="en-US" altLang="ru-RU" sz="3200" b="1" dirty="0">
                <a:solidFill>
                  <a:srgbClr val="F25750"/>
                </a:solidFill>
                <a:latin typeface="Blogger Sans" panose="02000506030000020004" pitchFamily="2" charset="-52"/>
              </a:rPr>
              <a:t>xochudobavki</a:t>
            </a:r>
            <a:endParaRPr kumimoji="0" lang="ru-RU" altLang="ru-RU" sz="3200" b="1" dirty="0">
              <a:solidFill>
                <a:srgbClr val="F25750"/>
              </a:solidFill>
              <a:latin typeface="Blogger Sans" panose="02000506030000020004" pitchFamily="2" charset="-52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4077EF1-5AD7-41C3-AB65-1B25037B31A3}"/>
              </a:ext>
            </a:extLst>
          </p:cNvPr>
          <p:cNvSpPr txBox="1"/>
          <p:nvPr/>
        </p:nvSpPr>
        <p:spPr>
          <a:xfrm>
            <a:off x="2453164" y="1415070"/>
            <a:ext cx="18539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253245"/>
                </a:solidFill>
                <a:latin typeface="Blogger Sans" panose="02000506030000020004" pitchFamily="2" charset="-52"/>
              </a:rPr>
              <a:t>pspion.ru</a:t>
            </a:r>
            <a:endParaRPr lang="ru-RU" sz="3200" b="1" dirty="0">
              <a:solidFill>
                <a:srgbClr val="253245"/>
              </a:solidFill>
              <a:latin typeface="Blogger Sans" panose="02000506030000020004" pitchFamily="2" charset="-5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D81206-4838-42A8-8036-B1757B3D769A}"/>
              </a:ext>
            </a:extLst>
          </p:cNvPr>
          <p:cNvSpPr txBox="1"/>
          <p:nvPr/>
        </p:nvSpPr>
        <p:spPr>
          <a:xfrm>
            <a:off x="2453164" y="4796210"/>
            <a:ext cx="33650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253245"/>
                </a:solidFill>
                <a:latin typeface="Blogger Sans" panose="02000506030000020004" pitchFamily="2" charset="-52"/>
              </a:rPr>
              <a:t>8-909–377–30-43</a:t>
            </a:r>
            <a:endParaRPr lang="ru-RU" sz="3200" b="1" dirty="0">
              <a:solidFill>
                <a:srgbClr val="253245"/>
              </a:solidFill>
              <a:latin typeface="Blogger Sans" panose="02000506030000020004" pitchFamily="2" charset="-52"/>
            </a:endParaRPr>
          </a:p>
        </p:txBody>
      </p:sp>
      <p:pic>
        <p:nvPicPr>
          <p:cNvPr id="3074" name="Picture 2" descr="ÐÐ°ÑÑÐ¸Ð½ÐºÐ¸ Ð¿Ð¾ Ð·Ð°Ð¿ÑÐ¾ÑÑ Ð¸ÐºÐ¾Ð½ÐºÐ° ÑÐ°Ð¹Ñ">
            <a:extLst>
              <a:ext uri="{FF2B5EF4-FFF2-40B4-BE49-F238E27FC236}">
                <a16:creationId xmlns:a16="http://schemas.microsoft.com/office/drawing/2014/main" id="{7A1FDFFF-498B-472E-804A-96F8D45A1B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500" y="1277357"/>
            <a:ext cx="900320" cy="90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ÐÐ¾ÑÐ¾Ð¶ÐµÐµ Ð¸Ð·Ð¾Ð±ÑÐ°Ð¶ÐµÐ½Ð¸Ðµ">
            <a:extLst>
              <a:ext uri="{FF2B5EF4-FFF2-40B4-BE49-F238E27FC236}">
                <a16:creationId xmlns:a16="http://schemas.microsoft.com/office/drawing/2014/main" id="{EA129A90-6C48-4FF8-8884-B3FFC2D3AF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891" y="4633573"/>
            <a:ext cx="876223" cy="856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5689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9381" y="1662546"/>
            <a:ext cx="116378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253145"/>
                </a:solidFill>
              </a:rPr>
              <a:t>Обеспечение волгоградских школьников</a:t>
            </a:r>
          </a:p>
          <a:p>
            <a:r>
              <a:rPr lang="ru-RU" sz="2800" b="1" dirty="0">
                <a:solidFill>
                  <a:srgbClr val="253145"/>
                </a:solidFill>
              </a:rPr>
              <a:t>	здоровым		 	горячим 	     организованным питанием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287" y="2616653"/>
            <a:ext cx="1211286" cy="121128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731" y="2616653"/>
            <a:ext cx="1211286" cy="1211286"/>
          </a:xfrm>
          <a:prstGeom prst="rect">
            <a:avLst/>
          </a:prstGeom>
        </p:spPr>
      </p:pic>
      <p:sp>
        <p:nvSpPr>
          <p:cNvPr id="10" name="Скругленный прямоугольник 9"/>
          <p:cNvSpPr/>
          <p:nvPr/>
        </p:nvSpPr>
        <p:spPr>
          <a:xfrm>
            <a:off x="380008" y="4072587"/>
            <a:ext cx="3467596" cy="2513784"/>
          </a:xfrm>
          <a:prstGeom prst="roundRect">
            <a:avLst/>
          </a:prstGeom>
          <a:solidFill>
            <a:srgbClr val="F25750"/>
          </a:solidFill>
          <a:ln>
            <a:solidFill>
              <a:srgbClr val="F257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253145"/>
                </a:solidFill>
              </a:rPr>
              <a:t>разнообразное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253145"/>
                </a:solidFill>
              </a:rPr>
              <a:t>полноценное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253145"/>
                </a:solidFill>
              </a:rPr>
              <a:t>учитывает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253145"/>
                </a:solidFill>
              </a:rPr>
              <a:t>возрастные особенности организма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253145"/>
                </a:solidFill>
              </a:rPr>
              <a:t>учитывает умственные и физические нагрузки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253145"/>
                </a:solidFill>
              </a:rPr>
              <a:t>учитывает климатические условия региона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856369" y="4072587"/>
            <a:ext cx="3467596" cy="2513784"/>
          </a:xfrm>
          <a:prstGeom prst="roundRect">
            <a:avLst/>
          </a:prstGeom>
          <a:solidFill>
            <a:srgbClr val="F25750"/>
          </a:solidFill>
          <a:ln>
            <a:solidFill>
              <a:srgbClr val="F257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253145"/>
                </a:solidFill>
              </a:rPr>
              <a:t>предварительный заказ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253145"/>
                </a:solidFill>
              </a:rPr>
              <a:t>меню согласовано </a:t>
            </a:r>
            <a:r>
              <a:rPr lang="ru-RU" sz="1600" dirty="0" err="1">
                <a:solidFill>
                  <a:srgbClr val="253145"/>
                </a:solidFill>
              </a:rPr>
              <a:t>Роспотребнадзором</a:t>
            </a:r>
            <a:endParaRPr lang="ru-RU" sz="1600" dirty="0">
              <a:solidFill>
                <a:srgbClr val="253145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253145"/>
                </a:solidFill>
              </a:rPr>
              <a:t>многообразие блюд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253145"/>
                </a:solidFill>
              </a:rPr>
              <a:t>строгое соблюдение утвержденных выходов порций и их калорийности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0" y="86778"/>
            <a:ext cx="12192000" cy="1453444"/>
          </a:xfrm>
          <a:prstGeom prst="rect">
            <a:avLst/>
          </a:prstGeom>
          <a:solidFill>
            <a:srgbClr val="253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320000"/>
            <a:r>
              <a:rPr lang="ru-RU" sz="3600" b="1" dirty="0"/>
              <a:t>ОСНОВНАЯ ЦЕЛЬ ОРГАНИЗАЦИИ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8" y="113728"/>
            <a:ext cx="3515096" cy="1399543"/>
          </a:xfrm>
          <a:prstGeom prst="rect">
            <a:avLst/>
          </a:prstGeom>
        </p:spPr>
      </p:pic>
      <p:cxnSp>
        <p:nvCxnSpPr>
          <p:cNvPr id="16" name="Прямая соединительная линия 15"/>
          <p:cNvCxnSpPr/>
          <p:nvPr/>
        </p:nvCxnSpPr>
        <p:spPr>
          <a:xfrm>
            <a:off x="3740726" y="2253541"/>
            <a:ext cx="1" cy="302425"/>
          </a:xfrm>
          <a:prstGeom prst="line">
            <a:avLst/>
          </a:prstGeom>
          <a:ln w="38100">
            <a:solidFill>
              <a:srgbClr val="F257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3847603" y="2253541"/>
            <a:ext cx="1" cy="302425"/>
          </a:xfrm>
          <a:prstGeom prst="line">
            <a:avLst/>
          </a:prstGeom>
          <a:ln w="38100">
            <a:solidFill>
              <a:srgbClr val="F257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6671952" y="2228260"/>
            <a:ext cx="1" cy="302425"/>
          </a:xfrm>
          <a:prstGeom prst="line">
            <a:avLst/>
          </a:prstGeom>
          <a:ln w="38100">
            <a:solidFill>
              <a:srgbClr val="F257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6778829" y="2228260"/>
            <a:ext cx="1" cy="302425"/>
          </a:xfrm>
          <a:prstGeom prst="line">
            <a:avLst/>
          </a:prstGeom>
          <a:ln w="38100">
            <a:solidFill>
              <a:srgbClr val="F257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Рисунок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959" y="2408361"/>
            <a:ext cx="1737940" cy="1679871"/>
          </a:xfrm>
          <a:prstGeom prst="rect">
            <a:avLst/>
          </a:prstGeom>
        </p:spPr>
      </p:pic>
      <p:sp>
        <p:nvSpPr>
          <p:cNvPr id="23" name="Скругленный прямоугольник 22"/>
          <p:cNvSpPr/>
          <p:nvPr/>
        </p:nvSpPr>
        <p:spPr>
          <a:xfrm>
            <a:off x="4118188" y="4072587"/>
            <a:ext cx="3467596" cy="2513784"/>
          </a:xfrm>
          <a:prstGeom prst="roundRect">
            <a:avLst/>
          </a:prstGeom>
          <a:solidFill>
            <a:srgbClr val="F25750"/>
          </a:solidFill>
          <a:ln>
            <a:solidFill>
              <a:srgbClr val="F257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253145"/>
                </a:solidFill>
              </a:rPr>
              <a:t>не в киоске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253145"/>
                </a:solidFill>
              </a:rPr>
              <a:t>не буфетной продукцией</a:t>
            </a:r>
          </a:p>
        </p:txBody>
      </p:sp>
    </p:spTree>
    <p:extLst>
      <p:ext uri="{BB962C8B-B14F-4D97-AF65-F5344CB8AC3E}">
        <p14:creationId xmlns:p14="http://schemas.microsoft.com/office/powerpoint/2010/main" val="840439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5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2" grpId="0" animBg="1"/>
      <p:bldP spid="13" grpId="0" animBg="1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>
            <a:extLst>
              <a:ext uri="{FF2B5EF4-FFF2-40B4-BE49-F238E27FC236}">
                <a16:creationId xmlns:a16="http://schemas.microsoft.com/office/drawing/2014/main" id="{28FA4A46-F432-49F6-A391-883E1B9BDA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056" y="652204"/>
            <a:ext cx="84978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>
                <a:solidFill>
                  <a:srgbClr val="253245"/>
                </a:solidFill>
                <a:latin typeface="Blogger Sans" panose="02000506030000020004" pitchFamily="2" charset="-52"/>
              </a:rPr>
              <a:t>ОРГАНИЗОВАННОЕ ПИТАНИЕ</a:t>
            </a:r>
          </a:p>
        </p:txBody>
      </p:sp>
      <p:grpSp>
        <p:nvGrpSpPr>
          <p:cNvPr id="5" name="Группа 7">
            <a:extLst>
              <a:ext uri="{FF2B5EF4-FFF2-40B4-BE49-F238E27FC236}">
                <a16:creationId xmlns:a16="http://schemas.microsoft.com/office/drawing/2014/main" id="{A49211D4-EDB1-4491-A9B5-771A9DAD6CAB}"/>
              </a:ext>
            </a:extLst>
          </p:cNvPr>
          <p:cNvGrpSpPr>
            <a:grpSpLocks/>
          </p:cNvGrpSpPr>
          <p:nvPr/>
        </p:nvGrpSpPr>
        <p:grpSpPr bwMode="auto">
          <a:xfrm>
            <a:off x="693152" y="2382207"/>
            <a:ext cx="2692400" cy="1782762"/>
            <a:chOff x="512930" y="1759314"/>
            <a:chExt cx="3754634" cy="2501844"/>
          </a:xfrm>
        </p:grpSpPr>
        <p:pic>
          <p:nvPicPr>
            <p:cNvPr id="6" name="Рисунок 4">
              <a:extLst>
                <a:ext uri="{FF2B5EF4-FFF2-40B4-BE49-F238E27FC236}">
                  <a16:creationId xmlns:a16="http://schemas.microsoft.com/office/drawing/2014/main" id="{75585E8A-8DF0-412F-AB11-1DF9A7AE8B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0" y="1980576"/>
              <a:ext cx="3295964" cy="2272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Рисунок 5">
              <a:extLst>
                <a:ext uri="{FF2B5EF4-FFF2-40B4-BE49-F238E27FC236}">
                  <a16:creationId xmlns:a16="http://schemas.microsoft.com/office/drawing/2014/main" id="{3183128B-7F01-4492-BD16-D93DE5E4DC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0" y="1759314"/>
              <a:ext cx="918102" cy="4590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Рисунок 6">
              <a:extLst>
                <a:ext uri="{FF2B5EF4-FFF2-40B4-BE49-F238E27FC236}">
                  <a16:creationId xmlns:a16="http://schemas.microsoft.com/office/drawing/2014/main" id="{4C12CDCA-BB97-4763-AEAB-94D071C448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930" y="2171172"/>
              <a:ext cx="1389840" cy="20899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ext Box 4">
            <a:extLst>
              <a:ext uri="{FF2B5EF4-FFF2-40B4-BE49-F238E27FC236}">
                <a16:creationId xmlns:a16="http://schemas.microsoft.com/office/drawing/2014/main" id="{8BB294F6-8DB0-4583-9B5C-5BF09443A0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639" y="1267675"/>
            <a:ext cx="40653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FF0000"/>
                </a:solidFill>
                <a:latin typeface="Blogger Sans" panose="02000506030000020004" pitchFamily="2" charset="-52"/>
              </a:rPr>
              <a:t>Неорганизованное питание</a:t>
            </a:r>
          </a:p>
        </p:txBody>
      </p:sp>
      <p:sp>
        <p:nvSpPr>
          <p:cNvPr id="10" name="Text Box 4">
            <a:extLst>
              <a:ext uri="{FF2B5EF4-FFF2-40B4-BE49-F238E27FC236}">
                <a16:creationId xmlns:a16="http://schemas.microsoft.com/office/drawing/2014/main" id="{E68AA633-5B60-4C13-8538-423230F2CA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76331" y="1338281"/>
            <a:ext cx="36544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00B050"/>
                </a:solidFill>
                <a:latin typeface="Blogger Sans" panose="02000506030000020004" pitchFamily="2" charset="-52"/>
              </a:rPr>
              <a:t>Организованное питание</a:t>
            </a:r>
          </a:p>
        </p:txBody>
      </p:sp>
      <p:pic>
        <p:nvPicPr>
          <p:cNvPr id="11" name="Рисунок 3">
            <a:extLst>
              <a:ext uri="{FF2B5EF4-FFF2-40B4-BE49-F238E27FC236}">
                <a16:creationId xmlns:a16="http://schemas.microsoft.com/office/drawing/2014/main" id="{8E0B4501-2DE6-4692-9A8D-5AABEDE859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9584" y="4328160"/>
            <a:ext cx="3902899" cy="2373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4">
            <a:extLst>
              <a:ext uri="{FF2B5EF4-FFF2-40B4-BE49-F238E27FC236}">
                <a16:creationId xmlns:a16="http://schemas.microsoft.com/office/drawing/2014/main" id="{796EA590-26DD-4B14-90FC-30CC73AEAC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5589" y="2182368"/>
            <a:ext cx="432462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Blip>
                <a:blip r:embed="rId6"/>
              </a:buBlip>
            </a:pPr>
            <a:r>
              <a:rPr lang="ru-RU" altLang="ru-RU" sz="2000" b="1" dirty="0">
                <a:solidFill>
                  <a:srgbClr val="253245"/>
                </a:solidFill>
                <a:latin typeface="Blogger Sans" panose="02000506030000020004" pitchFamily="2" charset="-52"/>
              </a:rPr>
              <a:t>возможность большего охвата питающихся</a:t>
            </a:r>
          </a:p>
          <a:p>
            <a:pPr eaLnBrk="1" hangingPunct="1">
              <a:spcBef>
                <a:spcPct val="0"/>
              </a:spcBef>
              <a:buFontTx/>
              <a:buBlip>
                <a:blip r:embed="rId6"/>
              </a:buBlip>
            </a:pPr>
            <a:r>
              <a:rPr lang="ru-RU" altLang="ru-RU" sz="2000" b="1" dirty="0">
                <a:solidFill>
                  <a:srgbClr val="253245"/>
                </a:solidFill>
                <a:latin typeface="Blogger Sans" panose="02000506030000020004" pitchFamily="2" charset="-52"/>
              </a:rPr>
              <a:t>своевременно</a:t>
            </a:r>
          </a:p>
          <a:p>
            <a:pPr eaLnBrk="1" hangingPunct="1">
              <a:spcBef>
                <a:spcPct val="0"/>
              </a:spcBef>
              <a:buFontTx/>
              <a:buBlip>
                <a:blip r:embed="rId6"/>
              </a:buBlip>
            </a:pPr>
            <a:r>
              <a:rPr lang="ru-RU" altLang="ru-RU" sz="2000" b="1" dirty="0">
                <a:solidFill>
                  <a:srgbClr val="253245"/>
                </a:solidFill>
                <a:latin typeface="Blogger Sans" panose="02000506030000020004" pitchFamily="2" charset="-52"/>
              </a:rPr>
              <a:t>без очередей </a:t>
            </a:r>
          </a:p>
          <a:p>
            <a:pPr eaLnBrk="1" hangingPunct="1">
              <a:spcBef>
                <a:spcPct val="0"/>
              </a:spcBef>
              <a:buFontTx/>
              <a:buBlip>
                <a:blip r:embed="rId6"/>
              </a:buBlip>
            </a:pPr>
            <a:r>
              <a:rPr lang="ru-RU" altLang="ru-RU" sz="2000" b="1" dirty="0">
                <a:solidFill>
                  <a:srgbClr val="253245"/>
                </a:solidFill>
                <a:latin typeface="Blogger Sans" panose="02000506030000020004" pitchFamily="2" charset="-52"/>
              </a:rPr>
              <a:t>накрытые столы </a:t>
            </a:r>
          </a:p>
          <a:p>
            <a:pPr eaLnBrk="1" hangingPunct="1">
              <a:spcBef>
                <a:spcPct val="0"/>
              </a:spcBef>
              <a:buFontTx/>
              <a:buBlip>
                <a:blip r:embed="rId6"/>
              </a:buBlip>
            </a:pPr>
            <a:r>
              <a:rPr lang="ru-RU" altLang="ru-RU" sz="2000" b="1" dirty="0">
                <a:solidFill>
                  <a:srgbClr val="253245"/>
                </a:solidFill>
                <a:latin typeface="Blogger Sans" panose="02000506030000020004" pitchFamily="2" charset="-52"/>
              </a:rPr>
              <a:t>это</a:t>
            </a:r>
            <a:r>
              <a:rPr lang="ru-RU" altLang="ru-RU" sz="2000" b="1" dirty="0">
                <a:latin typeface="Blogger Sans" panose="02000506030000020004" pitchFamily="2" charset="-52"/>
              </a:rPr>
              <a:t> </a:t>
            </a:r>
            <a:r>
              <a:rPr lang="ru-RU" altLang="ru-RU" sz="2000" b="1" dirty="0">
                <a:solidFill>
                  <a:srgbClr val="00B050"/>
                </a:solidFill>
                <a:latin typeface="Blogger Sans" panose="02000506030000020004" pitchFamily="2" charset="-52"/>
              </a:rPr>
              <a:t>ГОРЯЧЕЕ ПИТАНИЕ</a:t>
            </a:r>
          </a:p>
        </p:txBody>
      </p:sp>
      <p:sp>
        <p:nvSpPr>
          <p:cNvPr id="14" name="Text Box 4">
            <a:extLst>
              <a:ext uri="{FF2B5EF4-FFF2-40B4-BE49-F238E27FC236}">
                <a16:creationId xmlns:a16="http://schemas.microsoft.com/office/drawing/2014/main" id="{7080F57A-C7C2-4BAC-8FE2-247602D28C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836" y="4475793"/>
            <a:ext cx="4572000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Blip>
                <a:blip r:embed="rId7"/>
              </a:buBlip>
            </a:pPr>
            <a:r>
              <a:rPr lang="ru-RU" altLang="ru-RU" sz="2000" b="1" dirty="0">
                <a:solidFill>
                  <a:srgbClr val="253245"/>
                </a:solidFill>
                <a:latin typeface="Blogger Sans" panose="02000506030000020004" pitchFamily="2" charset="-52"/>
              </a:rPr>
              <a:t>ограниченная пропускная способность</a:t>
            </a:r>
          </a:p>
          <a:p>
            <a:pPr eaLnBrk="1" hangingPunct="1">
              <a:spcBef>
                <a:spcPct val="0"/>
              </a:spcBef>
              <a:buFontTx/>
              <a:buBlip>
                <a:blip r:embed="rId7"/>
              </a:buBlip>
            </a:pPr>
            <a:r>
              <a:rPr lang="ru-RU" altLang="ru-RU" sz="2000" b="1" dirty="0">
                <a:solidFill>
                  <a:srgbClr val="253245"/>
                </a:solidFill>
                <a:latin typeface="Blogger Sans" panose="02000506030000020004" pitchFamily="2" charset="-52"/>
              </a:rPr>
              <a:t>очередь за продукцией</a:t>
            </a:r>
          </a:p>
          <a:p>
            <a:pPr eaLnBrk="1" hangingPunct="1">
              <a:spcBef>
                <a:spcPct val="0"/>
              </a:spcBef>
              <a:buFontTx/>
              <a:buBlip>
                <a:blip r:embed="rId7"/>
              </a:buBlip>
            </a:pPr>
            <a:r>
              <a:rPr lang="ru-RU" altLang="ru-RU" sz="2000" b="1" dirty="0">
                <a:solidFill>
                  <a:srgbClr val="253245"/>
                </a:solidFill>
                <a:latin typeface="Blogger Sans" panose="02000506030000020004" pitchFamily="2" charset="-52"/>
              </a:rPr>
              <a:t>короткие перемены</a:t>
            </a:r>
          </a:p>
          <a:p>
            <a:pPr eaLnBrk="1" hangingPunct="1">
              <a:spcBef>
                <a:spcPct val="0"/>
              </a:spcBef>
              <a:buFontTx/>
              <a:buBlip>
                <a:blip r:embed="rId7"/>
              </a:buBlip>
            </a:pPr>
            <a:r>
              <a:rPr lang="ru-RU" altLang="ru-RU" sz="2000" b="1" dirty="0">
                <a:solidFill>
                  <a:srgbClr val="253245"/>
                </a:solidFill>
                <a:latin typeface="Blogger Sans" panose="02000506030000020004" pitchFamily="2" charset="-52"/>
              </a:rPr>
              <a:t>перекусы «на ходу»</a:t>
            </a:r>
          </a:p>
          <a:p>
            <a:pPr eaLnBrk="1" hangingPunct="1">
              <a:spcBef>
                <a:spcPct val="0"/>
              </a:spcBef>
              <a:buFontTx/>
              <a:buBlip>
                <a:blip r:embed="rId7"/>
              </a:buBlip>
            </a:pPr>
            <a:r>
              <a:rPr lang="ru-RU" altLang="ru-RU" sz="2000" b="1" dirty="0">
                <a:solidFill>
                  <a:srgbClr val="253245"/>
                </a:solidFill>
                <a:latin typeface="Blogger Sans" panose="02000506030000020004" pitchFamily="2" charset="-52"/>
              </a:rPr>
              <a:t>это</a:t>
            </a:r>
            <a:r>
              <a:rPr lang="ru-RU" altLang="ru-RU" sz="2000" b="1" dirty="0">
                <a:latin typeface="Blogger Sans" panose="02000506030000020004" pitchFamily="2" charset="-52"/>
              </a:rPr>
              <a:t> </a:t>
            </a:r>
            <a:r>
              <a:rPr lang="ru-RU" altLang="ru-RU" sz="2000" b="1" dirty="0">
                <a:solidFill>
                  <a:srgbClr val="F0594E"/>
                </a:solidFill>
                <a:latin typeface="Blogger Sans" panose="02000506030000020004" pitchFamily="2" charset="-52"/>
              </a:rPr>
              <a:t>НЕ ГОРЯЧЕЕ ПИТАНИЕ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ru-RU" altLang="ru-RU" sz="2000" b="1" dirty="0"/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E9C9BCB1-5DBD-4E6E-8625-7656D1760B4F}"/>
              </a:ext>
            </a:extLst>
          </p:cNvPr>
          <p:cNvCxnSpPr/>
          <p:nvPr/>
        </p:nvCxnSpPr>
        <p:spPr>
          <a:xfrm>
            <a:off x="1582187" y="1171317"/>
            <a:ext cx="914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5676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>
            <a:extLst>
              <a:ext uri="{FF2B5EF4-FFF2-40B4-BE49-F238E27FC236}">
                <a16:creationId xmlns:a16="http://schemas.microsoft.com/office/drawing/2014/main" id="{802D4192-027C-486C-B0E7-D8C81AA667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4753" y="202873"/>
            <a:ext cx="84978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>
                <a:solidFill>
                  <a:srgbClr val="253245"/>
                </a:solidFill>
                <a:latin typeface="Blogger Sans" panose="02000506030000020004" pitchFamily="2" charset="-52"/>
              </a:rPr>
              <a:t>ГОРЯЧЕЕ ПИТАНИЕ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D8619205-F266-4F01-AA48-0037DFB18D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0395" y="2018436"/>
            <a:ext cx="20875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F0594E"/>
                </a:solidFill>
                <a:latin typeface="Blogger Sans" panose="02000506030000020004" pitchFamily="2" charset="-52"/>
              </a:rPr>
              <a:t>это - ПЕРЕКУС</a:t>
            </a: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953AE0DD-71B6-4CDC-8597-EBA1806E68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0407" y="2018436"/>
            <a:ext cx="33845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00B050"/>
                </a:solidFill>
                <a:latin typeface="Blogger Sans" panose="02000506030000020004" pitchFamily="2" charset="-52"/>
              </a:rPr>
              <a:t>это - ГОРЯЧЕЕ ПИТАНИЕ</a:t>
            </a:r>
          </a:p>
        </p:txBody>
      </p:sp>
      <p:grpSp>
        <p:nvGrpSpPr>
          <p:cNvPr id="7" name="Группа 11">
            <a:extLst>
              <a:ext uri="{FF2B5EF4-FFF2-40B4-BE49-F238E27FC236}">
                <a16:creationId xmlns:a16="http://schemas.microsoft.com/office/drawing/2014/main" id="{D74DCD6C-DBAB-41B9-96A1-325A796BC20E}"/>
              </a:ext>
            </a:extLst>
          </p:cNvPr>
          <p:cNvGrpSpPr>
            <a:grpSpLocks/>
          </p:cNvGrpSpPr>
          <p:nvPr/>
        </p:nvGrpSpPr>
        <p:grpSpPr bwMode="auto">
          <a:xfrm>
            <a:off x="944529" y="2822677"/>
            <a:ext cx="3125787" cy="2665412"/>
            <a:chOff x="455175" y="2904435"/>
            <a:chExt cx="3299434" cy="2754088"/>
          </a:xfrm>
        </p:grpSpPr>
        <p:pic>
          <p:nvPicPr>
            <p:cNvPr id="8" name="Рисунок 9">
              <a:extLst>
                <a:ext uri="{FF2B5EF4-FFF2-40B4-BE49-F238E27FC236}">
                  <a16:creationId xmlns:a16="http://schemas.microsoft.com/office/drawing/2014/main" id="{BAF6B3CD-CC64-46E4-BC4A-CC8C5ACBC86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265" r="36449" b="22310"/>
            <a:stretch>
              <a:fillRect/>
            </a:stretch>
          </p:blipFill>
          <p:spPr bwMode="auto">
            <a:xfrm>
              <a:off x="1537214" y="2904435"/>
              <a:ext cx="957004" cy="2120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Рисунок 6">
              <a:extLst>
                <a:ext uri="{FF2B5EF4-FFF2-40B4-BE49-F238E27FC236}">
                  <a16:creationId xmlns:a16="http://schemas.microsoft.com/office/drawing/2014/main" id="{7C29E199-8C54-4301-A0B3-37C1428391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9281516">
              <a:off x="455175" y="4017391"/>
              <a:ext cx="1916096" cy="12646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Рисунок 8">
              <a:extLst>
                <a:ext uri="{FF2B5EF4-FFF2-40B4-BE49-F238E27FC236}">
                  <a16:creationId xmlns:a16="http://schemas.microsoft.com/office/drawing/2014/main" id="{C1E0503A-C351-42ED-8FD0-892452DA9EC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96" t="14343" r="7034" b="8347"/>
            <a:stretch>
              <a:fillRect/>
            </a:stretch>
          </p:blipFill>
          <p:spPr bwMode="auto">
            <a:xfrm>
              <a:off x="1763688" y="3922848"/>
              <a:ext cx="1990921" cy="1508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Рисунок 7">
              <a:extLst>
                <a:ext uri="{FF2B5EF4-FFF2-40B4-BE49-F238E27FC236}">
                  <a16:creationId xmlns:a16="http://schemas.microsoft.com/office/drawing/2014/main" id="{E9794E60-5334-46E7-9FAA-A04225BB4F8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381" b="22063"/>
            <a:stretch>
              <a:fillRect/>
            </a:stretch>
          </p:blipFill>
          <p:spPr bwMode="auto">
            <a:xfrm rot="-944850">
              <a:off x="939714" y="4590875"/>
              <a:ext cx="2152003" cy="1067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" name="Рисунок 13">
            <a:extLst>
              <a:ext uri="{FF2B5EF4-FFF2-40B4-BE49-F238E27FC236}">
                <a16:creationId xmlns:a16="http://schemas.microsoft.com/office/drawing/2014/main" id="{33392BAF-4A46-479D-AF0F-28B9DF04013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4" t="11784" r="11784" b="11784"/>
          <a:stretch>
            <a:fillRect/>
          </a:stretch>
        </p:blipFill>
        <p:spPr bwMode="auto">
          <a:xfrm>
            <a:off x="465297" y="2415311"/>
            <a:ext cx="3816350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Группа 20">
            <a:extLst>
              <a:ext uri="{FF2B5EF4-FFF2-40B4-BE49-F238E27FC236}">
                <a16:creationId xmlns:a16="http://schemas.microsoft.com/office/drawing/2014/main" id="{6667A6D9-8EE4-41E4-A7D9-82B22853F415}"/>
              </a:ext>
            </a:extLst>
          </p:cNvPr>
          <p:cNvGrpSpPr>
            <a:grpSpLocks/>
          </p:cNvGrpSpPr>
          <p:nvPr/>
        </p:nvGrpSpPr>
        <p:grpSpPr bwMode="auto">
          <a:xfrm>
            <a:off x="6624638" y="2290946"/>
            <a:ext cx="4275137" cy="3995738"/>
            <a:chOff x="4839422" y="2313090"/>
            <a:chExt cx="4274110" cy="3996230"/>
          </a:xfrm>
        </p:grpSpPr>
        <p:pic>
          <p:nvPicPr>
            <p:cNvPr id="14" name="Рисунок 14">
              <a:extLst>
                <a:ext uri="{FF2B5EF4-FFF2-40B4-BE49-F238E27FC236}">
                  <a16:creationId xmlns:a16="http://schemas.microsoft.com/office/drawing/2014/main" id="{960B9E9C-2182-47BF-830D-CAF5D2D01E2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12" b="9091"/>
            <a:stretch>
              <a:fillRect/>
            </a:stretch>
          </p:blipFill>
          <p:spPr bwMode="auto">
            <a:xfrm>
              <a:off x="4937068" y="2313090"/>
              <a:ext cx="4176464" cy="35999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Рисунок 15">
              <a:extLst>
                <a:ext uri="{FF2B5EF4-FFF2-40B4-BE49-F238E27FC236}">
                  <a16:creationId xmlns:a16="http://schemas.microsoft.com/office/drawing/2014/main" id="{0F5E41AC-E499-483A-A350-AB14E1ACBB8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41" r="12201"/>
            <a:stretch>
              <a:fillRect/>
            </a:stretch>
          </p:blipFill>
          <p:spPr bwMode="auto">
            <a:xfrm>
              <a:off x="7415783" y="4797151"/>
              <a:ext cx="1621655" cy="1308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Рисунок 17">
              <a:extLst>
                <a:ext uri="{FF2B5EF4-FFF2-40B4-BE49-F238E27FC236}">
                  <a16:creationId xmlns:a16="http://schemas.microsoft.com/office/drawing/2014/main" id="{439A1215-E4CB-4153-A3D1-C355CDA4564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02" t="8463" r="4102" b="4308"/>
            <a:stretch>
              <a:fillRect/>
            </a:stretch>
          </p:blipFill>
          <p:spPr bwMode="auto">
            <a:xfrm>
              <a:off x="4839422" y="5027810"/>
              <a:ext cx="1797612" cy="1110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E3F43108-0A8D-4A85-9669-361BD6462E6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7559" y="5233323"/>
              <a:ext cx="1664986" cy="1075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0F04B0CC-EE4E-4B15-A44C-BE5BC662C157}"/>
              </a:ext>
            </a:extLst>
          </p:cNvPr>
          <p:cNvSpPr/>
          <p:nvPr/>
        </p:nvSpPr>
        <p:spPr>
          <a:xfrm>
            <a:off x="176521" y="805475"/>
            <a:ext cx="118389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ru-RU" b="1" i="1" u="sng" dirty="0">
                <a:solidFill>
                  <a:srgbClr val="253245"/>
                </a:solidFill>
                <a:latin typeface="Blogger Sans" panose="02000506030000020004" pitchFamily="2" charset="-52"/>
              </a:rPr>
              <a:t>«горячее питание»</a:t>
            </a:r>
            <a:r>
              <a:rPr lang="ru-RU" altLang="ru-RU" i="1" dirty="0">
                <a:solidFill>
                  <a:srgbClr val="253245"/>
                </a:solidFill>
                <a:latin typeface="Blogger Sans" panose="02000506030000020004" pitchFamily="2" charset="-52"/>
              </a:rPr>
              <a:t> - это супы, каши, вторые блюда (мясные, рыбные) с гарнирами, запеканки (мясные, рыбные, творожные), имеющие температуру не ниже 65 -75 °C, согласно норм </a:t>
            </a:r>
            <a:r>
              <a:rPr lang="ru-RU" altLang="ru-RU" i="1" dirty="0" err="1">
                <a:solidFill>
                  <a:srgbClr val="253245"/>
                </a:solidFill>
                <a:latin typeface="Blogger Sans" panose="02000506030000020004" pitchFamily="2" charset="-52"/>
              </a:rPr>
              <a:t>СаНПиНа</a:t>
            </a:r>
            <a:r>
              <a:rPr lang="ru-RU" altLang="ru-RU" i="1" dirty="0">
                <a:solidFill>
                  <a:srgbClr val="253245"/>
                </a:solidFill>
                <a:latin typeface="Blogger Sans" panose="02000506030000020004" pitchFamily="2" charset="-52"/>
              </a:rPr>
              <a:t>. </a:t>
            </a:r>
          </a:p>
          <a:p>
            <a:pPr>
              <a:spcBef>
                <a:spcPct val="0"/>
              </a:spcBef>
            </a:pPr>
            <a:r>
              <a:rPr lang="ru-RU" altLang="ru-RU" i="1" dirty="0">
                <a:solidFill>
                  <a:srgbClr val="F0594E"/>
                </a:solidFill>
                <a:latin typeface="Blogger Sans" panose="02000506030000020004" pitchFamily="2" charset="-52"/>
              </a:rPr>
              <a:t>К горячему питанию не относятся мучные изделия в виде пирожков, пицц и других мучных изделий с различными начинками».</a:t>
            </a:r>
            <a:r>
              <a:rPr lang="ru-RU" altLang="ru-RU" dirty="0">
                <a:solidFill>
                  <a:srgbClr val="F0594E"/>
                </a:solidFill>
                <a:latin typeface="Blogger Sans" panose="02000506030000020004" pitchFamily="2" charset="-5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786205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0321B5A-7906-4363-939C-A96493F244A4}"/>
              </a:ext>
            </a:extLst>
          </p:cNvPr>
          <p:cNvSpPr/>
          <p:nvPr/>
        </p:nvSpPr>
        <p:spPr>
          <a:xfrm>
            <a:off x="329476" y="239788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altLang="ru-RU" sz="2400" b="1" dirty="0">
                <a:solidFill>
                  <a:srgbClr val="253245"/>
                </a:solidFill>
                <a:latin typeface="Blogger Sans" panose="02000506030000020004" pitchFamily="2" charset="-52"/>
              </a:rPr>
              <a:t>Какие продукты  или блюда запрещены для организации питания в школах?</a:t>
            </a:r>
            <a:endParaRPr lang="ru-RU" sz="2400" dirty="0">
              <a:solidFill>
                <a:srgbClr val="253245"/>
              </a:solidFill>
              <a:latin typeface="Blogger Sans" panose="02000506030000020004" pitchFamily="2" charset="-52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0F7BBE6-6E7E-4CD6-9D60-F220636118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5476" y="3026273"/>
            <a:ext cx="2603500" cy="195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B4CD68D-9442-4424-A9B3-B6D783B34B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9420" y="4892600"/>
            <a:ext cx="2679700" cy="177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7">
            <a:extLst>
              <a:ext uri="{FF2B5EF4-FFF2-40B4-BE49-F238E27FC236}">
                <a16:creationId xmlns:a16="http://schemas.microsoft.com/office/drawing/2014/main" id="{5EDD34AC-0797-4AB4-80E4-1FA8C7A43D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5484" y="1014909"/>
            <a:ext cx="2668587" cy="183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8">
            <a:extLst>
              <a:ext uri="{FF2B5EF4-FFF2-40B4-BE49-F238E27FC236}">
                <a16:creationId xmlns:a16="http://schemas.microsoft.com/office/drawing/2014/main" id="{232CBC99-DA92-45B9-99BD-5B1EF23544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349" y="4892600"/>
            <a:ext cx="2600325" cy="172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9">
            <a:extLst>
              <a:ext uri="{FF2B5EF4-FFF2-40B4-BE49-F238E27FC236}">
                <a16:creationId xmlns:a16="http://schemas.microsoft.com/office/drawing/2014/main" id="{7202F269-9E83-4954-8182-30EDF0D850D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9697" y="342936"/>
            <a:ext cx="2544762" cy="175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10">
            <a:extLst>
              <a:ext uri="{FF2B5EF4-FFF2-40B4-BE49-F238E27FC236}">
                <a16:creationId xmlns:a16="http://schemas.microsoft.com/office/drawing/2014/main" id="{2A866CDA-2717-4CC7-90A5-A7232152D87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5832" y="2873679"/>
            <a:ext cx="2173288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">
            <a:extLst>
              <a:ext uri="{FF2B5EF4-FFF2-40B4-BE49-F238E27FC236}">
                <a16:creationId xmlns:a16="http://schemas.microsoft.com/office/drawing/2014/main" id="{3AA09737-64CA-4897-B16E-34847ABF5F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103" y="1503860"/>
            <a:ext cx="3873500" cy="4380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</a:pPr>
            <a:r>
              <a:rPr lang="ru-RU" altLang="ru-RU" sz="2000" b="1" dirty="0">
                <a:solidFill>
                  <a:srgbClr val="F0594E"/>
                </a:solidFill>
                <a:latin typeface="Blogger Sans" panose="02000506030000020004" pitchFamily="2" charset="-52"/>
                <a:cs typeface="Times New Roman" panose="02020603050405020304" pitchFamily="18" charset="0"/>
              </a:rPr>
              <a:t>Яичница-глазунья;</a:t>
            </a:r>
          </a:p>
          <a:p>
            <a:pPr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</a:pPr>
            <a:r>
              <a:rPr lang="ru-RU" altLang="ru-RU" sz="2000" b="1" dirty="0">
                <a:solidFill>
                  <a:srgbClr val="F0594E"/>
                </a:solidFill>
                <a:latin typeface="Blogger Sans" panose="02000506030000020004" pitchFamily="2" charset="-52"/>
                <a:cs typeface="Times New Roman" panose="02020603050405020304" pitchFamily="18" charset="0"/>
              </a:rPr>
              <a:t>Жареные во фритюре блюда;</a:t>
            </a:r>
          </a:p>
          <a:p>
            <a:pPr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</a:pPr>
            <a:r>
              <a:rPr lang="ru-RU" altLang="ru-RU" sz="2000" b="1" dirty="0">
                <a:solidFill>
                  <a:srgbClr val="F0594E"/>
                </a:solidFill>
                <a:latin typeface="Blogger Sans" panose="02000506030000020004" pitchFamily="2" charset="-52"/>
                <a:cs typeface="Times New Roman" panose="02020603050405020304" pitchFamily="18" charset="0"/>
              </a:rPr>
              <a:t>Уксус, горчица, хрен; </a:t>
            </a:r>
          </a:p>
          <a:p>
            <a:pPr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</a:pPr>
            <a:r>
              <a:rPr lang="ru-RU" altLang="ru-RU" sz="2000" b="1" dirty="0">
                <a:solidFill>
                  <a:srgbClr val="F0594E"/>
                </a:solidFill>
                <a:latin typeface="Blogger Sans" panose="02000506030000020004" pitchFamily="2" charset="-52"/>
                <a:cs typeface="Times New Roman" panose="02020603050405020304" pitchFamily="18" charset="0"/>
              </a:rPr>
              <a:t>Кетчупы и майонез;</a:t>
            </a:r>
          </a:p>
          <a:p>
            <a:pPr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</a:pPr>
            <a:r>
              <a:rPr lang="ru-RU" altLang="ru-RU" sz="2000" b="1" dirty="0">
                <a:solidFill>
                  <a:srgbClr val="F0594E"/>
                </a:solidFill>
                <a:latin typeface="Blogger Sans" panose="02000506030000020004" pitchFamily="2" charset="-52"/>
                <a:cs typeface="Times New Roman" panose="02020603050405020304" pitchFamily="18" charset="0"/>
              </a:rPr>
              <a:t>Газированные напитки;</a:t>
            </a:r>
          </a:p>
          <a:p>
            <a:pPr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</a:pPr>
            <a:r>
              <a:rPr lang="ru-RU" altLang="ru-RU" sz="2000" b="1" dirty="0">
                <a:solidFill>
                  <a:srgbClr val="F0594E"/>
                </a:solidFill>
                <a:latin typeface="Blogger Sans" panose="02000506030000020004" pitchFamily="2" charset="-52"/>
                <a:cs typeface="Times New Roman" panose="02020603050405020304" pitchFamily="18" charset="0"/>
              </a:rPr>
              <a:t>Паштеты и блинчики с мясом и с творогом;</a:t>
            </a:r>
          </a:p>
          <a:p>
            <a:pPr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</a:pPr>
            <a:r>
              <a:rPr lang="ru-RU" altLang="ru-RU" sz="2000" b="1" dirty="0">
                <a:solidFill>
                  <a:srgbClr val="F0594E"/>
                </a:solidFill>
                <a:latin typeface="Blogger Sans" panose="02000506030000020004" pitchFamily="2" charset="-52"/>
                <a:cs typeface="Times New Roman" panose="02020603050405020304" pitchFamily="18" charset="0"/>
              </a:rPr>
              <a:t>Сырокопченые мясные гастрономические                                изделия и колбасы</a:t>
            </a:r>
          </a:p>
        </p:txBody>
      </p:sp>
    </p:spTree>
    <p:extLst>
      <p:ext uri="{BB962C8B-B14F-4D97-AF65-F5344CB8AC3E}">
        <p14:creationId xmlns:p14="http://schemas.microsoft.com/office/powerpoint/2010/main" val="3337735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30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861F964-1F4B-41CA-921B-2BA9CC8DA0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2700" y="5957888"/>
            <a:ext cx="1879600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84B9D92-F7C5-44DB-8456-41B7F64A63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9538"/>
            <a:ext cx="3810000" cy="538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82B74A1-1AE3-4DEF-B9DA-CE4AE86C53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950" y="1524000"/>
            <a:ext cx="3659188" cy="517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DBFA483-4440-463E-B6FA-FF2505D664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8338" y="269875"/>
            <a:ext cx="3903662" cy="552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3450B355-9974-4FDB-806F-CFBCF60025BD}"/>
              </a:ext>
            </a:extLst>
          </p:cNvPr>
          <p:cNvSpPr/>
          <p:nvPr/>
        </p:nvSpPr>
        <p:spPr>
          <a:xfrm>
            <a:off x="104775" y="269875"/>
            <a:ext cx="3560763" cy="5102225"/>
          </a:xfrm>
          <a:prstGeom prst="rect">
            <a:avLst/>
          </a:prstGeom>
          <a:noFill/>
          <a:ln w="38100">
            <a:solidFill>
              <a:srgbClr val="F257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D9A3DA75-4BDD-4C86-BD01-973606D1014C}"/>
              </a:ext>
            </a:extLst>
          </p:cNvPr>
          <p:cNvSpPr/>
          <p:nvPr/>
        </p:nvSpPr>
        <p:spPr>
          <a:xfrm>
            <a:off x="4408488" y="1654175"/>
            <a:ext cx="3441700" cy="4914900"/>
          </a:xfrm>
          <a:prstGeom prst="rect">
            <a:avLst/>
          </a:prstGeom>
          <a:noFill/>
          <a:ln w="38100">
            <a:solidFill>
              <a:srgbClr val="F257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7F73EA81-300C-487C-AF76-F5835482F834}"/>
              </a:ext>
            </a:extLst>
          </p:cNvPr>
          <p:cNvSpPr/>
          <p:nvPr/>
        </p:nvSpPr>
        <p:spPr>
          <a:xfrm>
            <a:off x="8432800" y="396875"/>
            <a:ext cx="3619500" cy="5300663"/>
          </a:xfrm>
          <a:prstGeom prst="rect">
            <a:avLst/>
          </a:prstGeom>
          <a:noFill/>
          <a:ln w="38100">
            <a:solidFill>
              <a:srgbClr val="F257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EBCCA326-C113-4CC5-8401-E0026468CCB7}"/>
              </a:ext>
            </a:extLst>
          </p:cNvPr>
          <p:cNvSpPr/>
          <p:nvPr/>
        </p:nvSpPr>
        <p:spPr>
          <a:xfrm>
            <a:off x="4194175" y="1395413"/>
            <a:ext cx="3870325" cy="5378450"/>
          </a:xfrm>
          <a:prstGeom prst="rect">
            <a:avLst/>
          </a:prstGeom>
          <a:noFill/>
          <a:ln w="38100">
            <a:solidFill>
              <a:srgbClr val="F257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8E2A175-BAE6-4BAA-8F90-3A79215B14F4}"/>
              </a:ext>
            </a:extLst>
          </p:cNvPr>
          <p:cNvSpPr/>
          <p:nvPr/>
        </p:nvSpPr>
        <p:spPr>
          <a:xfrm>
            <a:off x="4194175" y="109538"/>
            <a:ext cx="3870325" cy="1155700"/>
          </a:xfrm>
          <a:prstGeom prst="rect">
            <a:avLst/>
          </a:prstGeom>
          <a:solidFill>
            <a:srgbClr val="F25750"/>
          </a:solidFill>
          <a:ln>
            <a:solidFill>
              <a:srgbClr val="F257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1AA3D7EE-AFBD-4A60-B3EB-4783A2A2ED8C}"/>
              </a:ext>
            </a:extLst>
          </p:cNvPr>
          <p:cNvSpPr/>
          <p:nvPr/>
        </p:nvSpPr>
        <p:spPr>
          <a:xfrm>
            <a:off x="104775" y="5697538"/>
            <a:ext cx="3805238" cy="1046162"/>
          </a:xfrm>
          <a:prstGeom prst="rect">
            <a:avLst/>
          </a:prstGeom>
          <a:solidFill>
            <a:srgbClr val="F25750"/>
          </a:solidFill>
          <a:ln>
            <a:solidFill>
              <a:srgbClr val="F257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C3A91354-B619-4B1D-9927-521EB86DD3DF}"/>
              </a:ext>
            </a:extLst>
          </p:cNvPr>
          <p:cNvSpPr/>
          <p:nvPr/>
        </p:nvSpPr>
        <p:spPr>
          <a:xfrm>
            <a:off x="8189913" y="5976938"/>
            <a:ext cx="1763712" cy="796925"/>
          </a:xfrm>
          <a:prstGeom prst="rect">
            <a:avLst/>
          </a:prstGeom>
          <a:solidFill>
            <a:srgbClr val="F25750"/>
          </a:solidFill>
          <a:ln>
            <a:solidFill>
              <a:srgbClr val="F257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2CE30B8A-A653-4AA7-B2A5-FB72A2DFFD7A}"/>
              </a:ext>
            </a:extLst>
          </p:cNvPr>
          <p:cNvCxnSpPr/>
          <p:nvPr/>
        </p:nvCxnSpPr>
        <p:spPr>
          <a:xfrm>
            <a:off x="0" y="5591175"/>
            <a:ext cx="3910013" cy="0"/>
          </a:xfrm>
          <a:prstGeom prst="line">
            <a:avLst/>
          </a:prstGeom>
          <a:ln w="38100">
            <a:solidFill>
              <a:srgbClr val="F257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40E3E771-6BA6-407B-9C52-78BB82695BAF}"/>
              </a:ext>
            </a:extLst>
          </p:cNvPr>
          <p:cNvCxnSpPr/>
          <p:nvPr/>
        </p:nvCxnSpPr>
        <p:spPr>
          <a:xfrm flipV="1">
            <a:off x="3910013" y="0"/>
            <a:ext cx="0" cy="5610225"/>
          </a:xfrm>
          <a:prstGeom prst="line">
            <a:avLst/>
          </a:prstGeom>
          <a:ln w="38100">
            <a:solidFill>
              <a:srgbClr val="F257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id="{EC994A46-8DEC-4A53-930A-3033C7458920}"/>
              </a:ext>
            </a:extLst>
          </p:cNvPr>
          <p:cNvCxnSpPr/>
          <p:nvPr/>
        </p:nvCxnSpPr>
        <p:spPr>
          <a:xfrm flipV="1">
            <a:off x="8189913" y="171450"/>
            <a:ext cx="0" cy="5707063"/>
          </a:xfrm>
          <a:prstGeom prst="line">
            <a:avLst/>
          </a:prstGeom>
          <a:ln w="38100">
            <a:solidFill>
              <a:srgbClr val="F257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954F9DBF-8882-4682-B5FC-581DDB68BADC}"/>
              </a:ext>
            </a:extLst>
          </p:cNvPr>
          <p:cNvCxnSpPr/>
          <p:nvPr/>
        </p:nvCxnSpPr>
        <p:spPr>
          <a:xfrm flipH="1">
            <a:off x="8189913" y="190500"/>
            <a:ext cx="4002087" cy="0"/>
          </a:xfrm>
          <a:prstGeom prst="line">
            <a:avLst/>
          </a:prstGeom>
          <a:ln w="38100">
            <a:solidFill>
              <a:srgbClr val="F257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>
            <a:extLst>
              <a:ext uri="{FF2B5EF4-FFF2-40B4-BE49-F238E27FC236}">
                <a16:creationId xmlns:a16="http://schemas.microsoft.com/office/drawing/2014/main" id="{EFE0266C-5AE1-42B5-87B5-00188DAB72EA}"/>
              </a:ext>
            </a:extLst>
          </p:cNvPr>
          <p:cNvCxnSpPr/>
          <p:nvPr/>
        </p:nvCxnSpPr>
        <p:spPr>
          <a:xfrm flipH="1">
            <a:off x="8170863" y="5864225"/>
            <a:ext cx="4021137" cy="7938"/>
          </a:xfrm>
          <a:prstGeom prst="line">
            <a:avLst/>
          </a:prstGeom>
          <a:ln w="38100">
            <a:solidFill>
              <a:srgbClr val="F257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id="{19D30EF6-EEBA-4DEF-A519-60E43A14996F}"/>
              </a:ext>
            </a:extLst>
          </p:cNvPr>
          <p:cNvCxnSpPr/>
          <p:nvPr/>
        </p:nvCxnSpPr>
        <p:spPr>
          <a:xfrm flipV="1">
            <a:off x="4051300" y="0"/>
            <a:ext cx="25400" cy="6858000"/>
          </a:xfrm>
          <a:prstGeom prst="line">
            <a:avLst/>
          </a:prstGeom>
          <a:ln w="38100">
            <a:solidFill>
              <a:srgbClr val="F257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6682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79375" y="79375"/>
            <a:ext cx="7872413" cy="5810250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5681321" y="3898900"/>
            <a:ext cx="5057775" cy="2879725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ru-RU"/>
          </a:p>
        </p:txBody>
      </p:sp>
      <p:pic>
        <p:nvPicPr>
          <p:cNvPr id="9220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3380" y="2773889"/>
            <a:ext cx="1266825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extBox 6"/>
          <p:cNvSpPr txBox="1">
            <a:spLocks noChangeArrowheads="1"/>
          </p:cNvSpPr>
          <p:nvPr/>
        </p:nvSpPr>
        <p:spPr bwMode="auto">
          <a:xfrm>
            <a:off x="8090938" y="3335326"/>
            <a:ext cx="19679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kumimoji="0" lang="ru-RU" altLang="ru-RU" sz="2800" b="1" dirty="0">
                <a:solidFill>
                  <a:srgbClr val="253145"/>
                </a:solidFill>
                <a:latin typeface="Blogger Sans" panose="02000506030000020004" pitchFamily="2" charset="-52"/>
              </a:rPr>
              <a:t>134 школы</a:t>
            </a:r>
          </a:p>
        </p:txBody>
      </p:sp>
      <p:pic>
        <p:nvPicPr>
          <p:cNvPr id="9222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6849" y="4556907"/>
            <a:ext cx="1639888" cy="101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TextBox 8"/>
          <p:cNvSpPr txBox="1">
            <a:spLocks noChangeArrowheads="1"/>
          </p:cNvSpPr>
          <p:nvPr/>
        </p:nvSpPr>
        <p:spPr bwMode="auto">
          <a:xfrm>
            <a:off x="8210208" y="4492510"/>
            <a:ext cx="166680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kumimoji="0" lang="ru-RU" altLang="ru-RU" sz="2800" b="1" dirty="0">
                <a:solidFill>
                  <a:srgbClr val="253145"/>
                </a:solidFill>
                <a:latin typeface="Blogger Sans" panose="02000506030000020004" pitchFamily="2" charset="-52"/>
              </a:rPr>
              <a:t>93183</a:t>
            </a:r>
          </a:p>
          <a:p>
            <a:pPr eaLnBrk="1" hangingPunct="1"/>
            <a:r>
              <a:rPr kumimoji="0" lang="ru-RU" altLang="ru-RU" sz="2800" b="1" dirty="0">
                <a:solidFill>
                  <a:srgbClr val="253145"/>
                </a:solidFill>
                <a:latin typeface="Blogger Sans" panose="02000506030000020004" pitchFamily="2" charset="-52"/>
              </a:rPr>
              <a:t>учеников</a:t>
            </a:r>
          </a:p>
        </p:txBody>
      </p:sp>
      <p:graphicFrame>
        <p:nvGraphicFramePr>
          <p:cNvPr id="9224" name="Диаграмма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450588"/>
              </p:ext>
            </p:extLst>
          </p:nvPr>
        </p:nvGraphicFramePr>
        <p:xfrm>
          <a:off x="195263" y="177441"/>
          <a:ext cx="7872412" cy="47921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Worksheet" r:id="rId5" imgW="8067723" imgH="4905503" progId="Excel.Sheet.8">
                  <p:embed/>
                </p:oleObj>
              </mc:Choice>
              <mc:Fallback>
                <p:oleObj name="Worksheet" r:id="rId5" imgW="8067723" imgH="4905503" progId="Excel.Sheet.8">
                  <p:embed/>
                  <p:pic>
                    <p:nvPicPr>
                      <p:cNvPr id="9224" name="Диаграмма 18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263" y="177441"/>
                        <a:ext cx="7872412" cy="47921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5" name="TextBox 1"/>
          <p:cNvSpPr txBox="1">
            <a:spLocks noChangeArrowheads="1"/>
          </p:cNvSpPr>
          <p:nvPr/>
        </p:nvSpPr>
        <p:spPr bwMode="auto">
          <a:xfrm>
            <a:off x="660908" y="4938652"/>
            <a:ext cx="50204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000" b="1" dirty="0">
                <a:solidFill>
                  <a:srgbClr val="F25750"/>
                </a:solidFill>
                <a:latin typeface="Blogger Sans" panose="02000506030000020004" pitchFamily="2" charset="-52"/>
              </a:rPr>
              <a:t>* Цена завтрака не менялась с 2005 года</a:t>
            </a:r>
          </a:p>
        </p:txBody>
      </p:sp>
    </p:spTree>
    <p:extLst>
      <p:ext uri="{BB962C8B-B14F-4D97-AF65-F5344CB8AC3E}">
        <p14:creationId xmlns:p14="http://schemas.microsoft.com/office/powerpoint/2010/main" val="15132818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1" grpId="0" animBg="1"/>
      <p:bldP spid="9221" grpId="0"/>
      <p:bldP spid="9223" grpId="0"/>
      <p:bldOleChart spid="9224" grpId="0"/>
      <p:bldP spid="410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3A8A745-8135-4B06-9A13-A870124A53DE}"/>
              </a:ext>
            </a:extLst>
          </p:cNvPr>
          <p:cNvSpPr/>
          <p:nvPr/>
        </p:nvSpPr>
        <p:spPr>
          <a:xfrm>
            <a:off x="278295" y="239066"/>
            <a:ext cx="536713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800" b="1" dirty="0">
                <a:solidFill>
                  <a:srgbClr val="253245"/>
                </a:solidFill>
                <a:latin typeface="Blogger Sans" panose="02000506030000020004" pitchFamily="2" charset="-52"/>
              </a:rPr>
              <a:t>Сколько калорий должен получать растущий организм ребенка в сутки?</a:t>
            </a:r>
            <a:endParaRPr lang="ru-RU" sz="2800" dirty="0">
              <a:solidFill>
                <a:srgbClr val="253245"/>
              </a:solidFill>
              <a:latin typeface="Blogger Sans" panose="02000506030000020004" pitchFamily="2" charset="-52"/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BADFD511-36E5-44AF-B3B0-AC66BF4AC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295" y="1717246"/>
            <a:ext cx="3618464" cy="1224738"/>
          </a:xfrm>
        </p:spPr>
        <p:txBody>
          <a:bodyPr>
            <a:normAutofit/>
          </a:bodyPr>
          <a:lstStyle/>
          <a:p>
            <a:r>
              <a:rPr lang="ru-RU" altLang="ru-RU" sz="2400" b="1" dirty="0">
                <a:solidFill>
                  <a:srgbClr val="F0594E"/>
                </a:solidFill>
                <a:latin typeface="Blogger Sans" panose="02000506030000020004" pitchFamily="2" charset="-52"/>
              </a:rPr>
              <a:t>7-11 лет =  2</a:t>
            </a:r>
            <a:r>
              <a:rPr lang="en-US" altLang="ru-RU" sz="2400" b="1" dirty="0">
                <a:solidFill>
                  <a:srgbClr val="F0594E"/>
                </a:solidFill>
                <a:latin typeface="Blogger Sans" panose="02000506030000020004" pitchFamily="2" charset="-52"/>
              </a:rPr>
              <a:t>’</a:t>
            </a:r>
            <a:r>
              <a:rPr lang="ru-RU" altLang="ru-RU" sz="2400" b="1" dirty="0">
                <a:solidFill>
                  <a:srgbClr val="F0594E"/>
                </a:solidFill>
                <a:latin typeface="Blogger Sans" panose="02000506030000020004" pitchFamily="2" charset="-52"/>
              </a:rPr>
              <a:t>350 ккал</a:t>
            </a:r>
            <a:br>
              <a:rPr lang="ru-RU" altLang="ru-RU" sz="2400" b="1" dirty="0">
                <a:solidFill>
                  <a:srgbClr val="F0594E"/>
                </a:solidFill>
                <a:latin typeface="Blogger Sans" panose="02000506030000020004" pitchFamily="2" charset="-52"/>
              </a:rPr>
            </a:br>
            <a:br>
              <a:rPr lang="ru-RU" altLang="ru-RU" sz="2400" b="1" dirty="0">
                <a:solidFill>
                  <a:srgbClr val="F0594E"/>
                </a:solidFill>
                <a:latin typeface="Blogger Sans" panose="02000506030000020004" pitchFamily="2" charset="-52"/>
              </a:rPr>
            </a:br>
            <a:r>
              <a:rPr lang="ru-RU" altLang="ru-RU" sz="2400" b="1" dirty="0">
                <a:solidFill>
                  <a:srgbClr val="F0594E"/>
                </a:solidFill>
                <a:latin typeface="Blogger Sans" panose="02000506030000020004" pitchFamily="2" charset="-52"/>
              </a:rPr>
              <a:t>11-18 лет =  2</a:t>
            </a:r>
            <a:r>
              <a:rPr lang="en-US" altLang="ru-RU" sz="2400" b="1" dirty="0">
                <a:solidFill>
                  <a:srgbClr val="F0594E"/>
                </a:solidFill>
                <a:latin typeface="Blogger Sans" panose="02000506030000020004" pitchFamily="2" charset="-52"/>
              </a:rPr>
              <a:t>’</a:t>
            </a:r>
            <a:r>
              <a:rPr lang="ru-RU" altLang="ru-RU" sz="2400" b="1" dirty="0">
                <a:solidFill>
                  <a:srgbClr val="F0594E"/>
                </a:solidFill>
                <a:latin typeface="Blogger Sans" panose="02000506030000020004" pitchFamily="2" charset="-52"/>
              </a:rPr>
              <a:t>700 ккал</a:t>
            </a:r>
            <a:endParaRPr lang="ru-RU" altLang="ru-RU" sz="2400" dirty="0">
              <a:solidFill>
                <a:srgbClr val="F0594E"/>
              </a:solidFill>
              <a:latin typeface="Blogger Sans" panose="02000506030000020004" pitchFamily="2" charset="-52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77ECBB3-45A6-4AB4-8601-174B441465EE}"/>
              </a:ext>
            </a:extLst>
          </p:cNvPr>
          <p:cNvSpPr/>
          <p:nvPr/>
        </p:nvSpPr>
        <p:spPr>
          <a:xfrm>
            <a:off x="5645426" y="2249697"/>
            <a:ext cx="630803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800" b="1" dirty="0">
                <a:solidFill>
                  <a:srgbClr val="253245"/>
                </a:solidFill>
                <a:latin typeface="Blogger Sans" panose="02000506030000020004" pitchFamily="2" charset="-52"/>
              </a:rPr>
              <a:t>Что такое правильное распределение процентов калорий между приемами пищи?</a:t>
            </a:r>
            <a:endParaRPr lang="ru-RU" sz="2800" dirty="0">
              <a:solidFill>
                <a:srgbClr val="253245"/>
              </a:solidFill>
              <a:latin typeface="Blogger Sans" panose="02000506030000020004" pitchFamily="2" charset="-52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A8CFC01-2290-400E-AC16-A010BDA17415}"/>
              </a:ext>
            </a:extLst>
          </p:cNvPr>
          <p:cNvSpPr/>
          <p:nvPr/>
        </p:nvSpPr>
        <p:spPr>
          <a:xfrm>
            <a:off x="6056243" y="3634692"/>
            <a:ext cx="548958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000" b="1" dirty="0">
                <a:solidFill>
                  <a:srgbClr val="F0594E"/>
                </a:solidFill>
                <a:latin typeface="Blogger Sans" panose="02000506030000020004" pitchFamily="2" charset="-52"/>
              </a:rPr>
              <a:t>завтрак	</a:t>
            </a:r>
            <a:r>
              <a:rPr lang="ru-RU" altLang="ru-RU" sz="2000" b="1">
                <a:solidFill>
                  <a:srgbClr val="F0594E"/>
                </a:solidFill>
                <a:latin typeface="Blogger Sans" panose="02000506030000020004" pitchFamily="2" charset="-52"/>
              </a:rPr>
              <a:t>                        20-25</a:t>
            </a:r>
            <a:r>
              <a:rPr lang="ru-RU" altLang="ru-RU" sz="2000" b="1" dirty="0">
                <a:solidFill>
                  <a:srgbClr val="F0594E"/>
                </a:solidFill>
                <a:latin typeface="Blogger Sans" panose="02000506030000020004" pitchFamily="2" charset="-52"/>
              </a:rPr>
              <a:t>%</a:t>
            </a:r>
            <a:br>
              <a:rPr lang="ru-RU" altLang="ru-RU" sz="2000" b="1" dirty="0">
                <a:solidFill>
                  <a:srgbClr val="F0594E"/>
                </a:solidFill>
                <a:latin typeface="Blogger Sans" panose="02000506030000020004" pitchFamily="2" charset="-52"/>
              </a:rPr>
            </a:br>
            <a:br>
              <a:rPr lang="ru-RU" altLang="ru-RU" sz="2000" b="1" dirty="0">
                <a:solidFill>
                  <a:srgbClr val="F0594E"/>
                </a:solidFill>
                <a:latin typeface="Blogger Sans" panose="02000506030000020004" pitchFamily="2" charset="-52"/>
              </a:rPr>
            </a:br>
            <a:r>
              <a:rPr lang="ru-RU" altLang="ru-RU" sz="2000" b="1" dirty="0">
                <a:solidFill>
                  <a:srgbClr val="F0594E"/>
                </a:solidFill>
                <a:latin typeface="Blogger Sans" panose="02000506030000020004" pitchFamily="2" charset="-52"/>
              </a:rPr>
              <a:t>2й завтрак	            10%</a:t>
            </a:r>
            <a:br>
              <a:rPr lang="ru-RU" altLang="ru-RU" sz="2000" b="1" dirty="0">
                <a:solidFill>
                  <a:srgbClr val="F0594E"/>
                </a:solidFill>
                <a:latin typeface="Blogger Sans" panose="02000506030000020004" pitchFamily="2" charset="-52"/>
              </a:rPr>
            </a:br>
            <a:br>
              <a:rPr lang="ru-RU" altLang="ru-RU" sz="2000" b="1" dirty="0">
                <a:solidFill>
                  <a:srgbClr val="F0594E"/>
                </a:solidFill>
                <a:latin typeface="Blogger Sans" panose="02000506030000020004" pitchFamily="2" charset="-52"/>
              </a:rPr>
            </a:br>
            <a:r>
              <a:rPr lang="ru-RU" altLang="ru-RU" sz="2000" b="1" dirty="0">
                <a:solidFill>
                  <a:srgbClr val="F0594E"/>
                </a:solidFill>
                <a:latin typeface="Blogger Sans" panose="02000506030000020004" pitchFamily="2" charset="-52"/>
              </a:rPr>
              <a:t>обед			30-35%</a:t>
            </a:r>
            <a:br>
              <a:rPr lang="ru-RU" altLang="ru-RU" sz="2000" b="1" dirty="0">
                <a:solidFill>
                  <a:srgbClr val="F0594E"/>
                </a:solidFill>
                <a:latin typeface="Blogger Sans" panose="02000506030000020004" pitchFamily="2" charset="-52"/>
              </a:rPr>
            </a:br>
            <a:br>
              <a:rPr lang="ru-RU" altLang="ru-RU" sz="2000" b="1" dirty="0">
                <a:solidFill>
                  <a:srgbClr val="F0594E"/>
                </a:solidFill>
                <a:latin typeface="Blogger Sans" panose="02000506030000020004" pitchFamily="2" charset="-52"/>
              </a:rPr>
            </a:br>
            <a:r>
              <a:rPr lang="ru-RU" altLang="ru-RU" sz="2000" b="1" dirty="0">
                <a:solidFill>
                  <a:srgbClr val="F0594E"/>
                </a:solidFill>
                <a:latin typeface="Blogger Sans" panose="02000506030000020004" pitchFamily="2" charset="-52"/>
              </a:rPr>
              <a:t>полдник		10%</a:t>
            </a:r>
            <a:br>
              <a:rPr lang="ru-RU" altLang="ru-RU" sz="2000" b="1" dirty="0">
                <a:solidFill>
                  <a:srgbClr val="F0594E"/>
                </a:solidFill>
                <a:latin typeface="Blogger Sans" panose="02000506030000020004" pitchFamily="2" charset="-52"/>
              </a:rPr>
            </a:br>
            <a:br>
              <a:rPr lang="ru-RU" altLang="ru-RU" sz="2000" b="1" dirty="0">
                <a:solidFill>
                  <a:srgbClr val="F0594E"/>
                </a:solidFill>
                <a:latin typeface="Blogger Sans" panose="02000506030000020004" pitchFamily="2" charset="-52"/>
              </a:rPr>
            </a:br>
            <a:r>
              <a:rPr lang="ru-RU" altLang="ru-RU" sz="2000" b="1" dirty="0">
                <a:solidFill>
                  <a:srgbClr val="F0594E"/>
                </a:solidFill>
                <a:latin typeface="Blogger Sans" panose="02000506030000020004" pitchFamily="2" charset="-52"/>
              </a:rPr>
              <a:t>ужин			25-30%</a:t>
            </a:r>
            <a:endParaRPr lang="ru-RU" sz="2000" dirty="0">
              <a:solidFill>
                <a:srgbClr val="F0594E"/>
              </a:solidFill>
              <a:latin typeface="Blogger Sans" panose="02000506030000020004" pitchFamily="2" charset="-52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4A90532-6BD8-4425-A380-B409E06844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231" y="3198422"/>
            <a:ext cx="3422650" cy="3453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 descr="ÐÐ°ÑÑÐ¸Ð½ÐºÐ¸ Ð¿Ð¾ Ð·Ð°Ð¿ÑÐ¾ÑÑ ÐºÐ°Ð»Ð¾ÑÐ¸Ð¸">
            <a:extLst>
              <a:ext uri="{FF2B5EF4-FFF2-40B4-BE49-F238E27FC236}">
                <a16:creationId xmlns:a16="http://schemas.microsoft.com/office/drawing/2014/main" id="{7AD637E3-8C6F-4115-AA05-2C6797DBE8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" t="10962" r="-623" b="22061"/>
          <a:stretch/>
        </p:blipFill>
        <p:spPr bwMode="auto">
          <a:xfrm>
            <a:off x="7844889" y="446368"/>
            <a:ext cx="2468217" cy="1653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49437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95002" y="1033153"/>
            <a:ext cx="5082641" cy="1323439"/>
          </a:xfrm>
          <a:prstGeom prst="roundRect">
            <a:avLst/>
          </a:prstGeom>
          <a:noFill/>
          <a:ln w="38100">
            <a:solidFill>
              <a:srgbClr val="F257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118754"/>
            <a:ext cx="12192000" cy="783772"/>
          </a:xfrm>
          <a:prstGeom prst="rect">
            <a:avLst/>
          </a:prstGeom>
          <a:solidFill>
            <a:srgbClr val="253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Проводятся постоянные мониторинги организации питания</a:t>
            </a:r>
          </a:p>
        </p:txBody>
      </p:sp>
      <p:pic>
        <p:nvPicPr>
          <p:cNvPr id="5" name="Объект 6" descr="https://z54.d.sdska.ru/2-z54-d2a93fe1-a26a-4503-b6d4-4ebc2b61b98e.jpg"/>
          <p:cNvPicPr>
            <a:picLocks noGrp="1"/>
          </p:cNvPicPr>
          <p:nvPr>
            <p:ph idx="4294967295"/>
          </p:nvPr>
        </p:nvPicPr>
        <p:blipFill rotWithShape="1">
          <a:blip r:embed="rId2"/>
          <a:srcRect l="8037"/>
          <a:stretch/>
        </p:blipFill>
        <p:spPr bwMode="auto">
          <a:xfrm>
            <a:off x="95003" y="2487218"/>
            <a:ext cx="5082640" cy="4275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95003" y="1033153"/>
            <a:ext cx="49401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>
                <a:solidFill>
                  <a:srgbClr val="253145"/>
                </a:solidFill>
              </a:rPr>
              <a:t>Цель мониторингов</a:t>
            </a:r>
            <a:r>
              <a:rPr lang="ru-RU" sz="2000" b="1" dirty="0">
                <a:solidFill>
                  <a:srgbClr val="253145"/>
                </a:solidFill>
              </a:rPr>
              <a:t>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rgbClr val="253145"/>
                </a:solidFill>
              </a:rPr>
              <a:t>Контроль качества оказываемых операторами питания услуг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rgbClr val="253145"/>
                </a:solidFill>
              </a:rPr>
              <a:t>Сбор обратной связи от школьников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98275" y="959244"/>
            <a:ext cx="6590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253145"/>
                </a:solidFill>
              </a:rPr>
              <a:t>В 2017-2018 </a:t>
            </a:r>
            <a:r>
              <a:rPr lang="ru-RU" dirty="0" err="1">
                <a:solidFill>
                  <a:srgbClr val="253145"/>
                </a:solidFill>
              </a:rPr>
              <a:t>гг</a:t>
            </a:r>
            <a:r>
              <a:rPr lang="ru-RU" dirty="0">
                <a:solidFill>
                  <a:srgbClr val="253145"/>
                </a:solidFill>
              </a:rPr>
              <a:t> проведено около 600 мониторингов в сфере организации питания в социальных учреждениях. </a:t>
            </a:r>
          </a:p>
        </p:txBody>
      </p:sp>
      <p:sp>
        <p:nvSpPr>
          <p:cNvPr id="11" name="Стрелка вниз 10"/>
          <p:cNvSpPr/>
          <p:nvPr/>
        </p:nvSpPr>
        <p:spPr>
          <a:xfrm>
            <a:off x="8117129" y="1694872"/>
            <a:ext cx="676548" cy="646331"/>
          </a:xfrm>
          <a:prstGeom prst="downArrow">
            <a:avLst>
              <a:gd name="adj1" fmla="val 50000"/>
              <a:gd name="adj2" fmla="val 50756"/>
            </a:avLst>
          </a:prstGeom>
          <a:solidFill>
            <a:srgbClr val="F257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5991155" y="2430472"/>
            <a:ext cx="659080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>
                <a:solidFill>
                  <a:srgbClr val="253145"/>
                </a:solidFill>
              </a:rPr>
              <a:t>Результаты проведенных мониторингов</a:t>
            </a:r>
            <a:r>
              <a:rPr lang="ru-RU" dirty="0">
                <a:solidFill>
                  <a:srgbClr val="253145"/>
                </a:solidFill>
              </a:rPr>
              <a:t>:</a:t>
            </a:r>
            <a:br>
              <a:rPr lang="ru-RU" dirty="0">
                <a:solidFill>
                  <a:srgbClr val="253145"/>
                </a:solidFill>
              </a:rPr>
            </a:br>
            <a:endParaRPr lang="ru-RU" dirty="0">
              <a:solidFill>
                <a:srgbClr val="253145"/>
              </a:solidFill>
            </a:endParaRPr>
          </a:p>
          <a:p>
            <a:r>
              <a:rPr lang="ru-RU" dirty="0">
                <a:solidFill>
                  <a:srgbClr val="253145"/>
                </a:solidFill>
              </a:rPr>
              <a:t>     Устранение нарушений норм приготовления блюд</a:t>
            </a:r>
          </a:p>
          <a:p>
            <a:endParaRPr lang="ru-RU" dirty="0">
              <a:solidFill>
                <a:srgbClr val="253145"/>
              </a:solidFill>
            </a:endParaRPr>
          </a:p>
          <a:p>
            <a:r>
              <a:rPr lang="ru-RU" dirty="0">
                <a:solidFill>
                  <a:srgbClr val="253145"/>
                </a:solidFill>
              </a:rPr>
              <a:t>     Контроль качества сырья и сопроводительных документов</a:t>
            </a:r>
            <a:br>
              <a:rPr lang="ru-RU" dirty="0">
                <a:solidFill>
                  <a:srgbClr val="253145"/>
                </a:solidFill>
              </a:rPr>
            </a:br>
            <a:endParaRPr lang="ru-RU" dirty="0">
              <a:solidFill>
                <a:srgbClr val="253145"/>
              </a:solidFill>
            </a:endParaRPr>
          </a:p>
          <a:p>
            <a:r>
              <a:rPr lang="ru-RU" dirty="0">
                <a:solidFill>
                  <a:srgbClr val="253145"/>
                </a:solidFill>
              </a:rPr>
              <a:t>     Контроль вкусовых качеств блюд</a:t>
            </a:r>
          </a:p>
          <a:p>
            <a:endParaRPr lang="ru-RU" dirty="0">
              <a:solidFill>
                <a:srgbClr val="253145"/>
              </a:solidFill>
            </a:endParaRPr>
          </a:p>
          <a:p>
            <a:r>
              <a:rPr lang="ru-RU" dirty="0">
                <a:solidFill>
                  <a:srgbClr val="253145"/>
                </a:solidFill>
              </a:rPr>
              <a:t>     Контроль за соответствием меню</a:t>
            </a:r>
          </a:p>
          <a:p>
            <a:endParaRPr lang="ru-RU" dirty="0">
              <a:solidFill>
                <a:srgbClr val="253145"/>
              </a:solidFill>
            </a:endParaRPr>
          </a:p>
          <a:p>
            <a:r>
              <a:rPr lang="ru-RU" dirty="0">
                <a:solidFill>
                  <a:srgbClr val="253145"/>
                </a:solidFill>
              </a:rPr>
              <a:t>     Контроль температурного режима блюд</a:t>
            </a:r>
          </a:p>
          <a:p>
            <a:endParaRPr lang="ru-RU" dirty="0">
              <a:solidFill>
                <a:srgbClr val="253145"/>
              </a:solidFill>
            </a:endParaRPr>
          </a:p>
          <a:p>
            <a:r>
              <a:rPr lang="ru-RU" b="1" dirty="0">
                <a:solidFill>
                  <a:srgbClr val="F0594E"/>
                </a:solidFill>
              </a:rPr>
              <a:t>Любимые блюда</a:t>
            </a:r>
            <a:r>
              <a:rPr lang="ru-RU" b="1" dirty="0">
                <a:solidFill>
                  <a:srgbClr val="253145"/>
                </a:solidFill>
              </a:rPr>
              <a:t>: котлеты, картофельное пюре, макароны, гречка, ленивые голубцы, сосиски</a:t>
            </a:r>
          </a:p>
          <a:p>
            <a:r>
              <a:rPr lang="ru-RU" b="1" dirty="0">
                <a:solidFill>
                  <a:srgbClr val="F0594E"/>
                </a:solidFill>
              </a:rPr>
              <a:t>Нелюбимые блюда</a:t>
            </a:r>
            <a:r>
              <a:rPr lang="ru-RU" b="1" dirty="0">
                <a:solidFill>
                  <a:srgbClr val="253145"/>
                </a:solidFill>
              </a:rPr>
              <a:t>: геркулесовая каша, гороховое пюре, лапшевник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3107" y="3014109"/>
            <a:ext cx="341524" cy="34152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802" y="3528905"/>
            <a:ext cx="345829" cy="34582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802" y="4074603"/>
            <a:ext cx="341525" cy="34152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6891" y="4645359"/>
            <a:ext cx="337218" cy="33721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802" y="5151594"/>
            <a:ext cx="333955" cy="333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302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5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5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75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25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  <p:bldP spid="6" grpId="0"/>
      <p:bldP spid="10" grpId="0"/>
      <p:bldP spid="11" grpId="0" animBg="1"/>
      <p:bldP spid="1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330</Words>
  <Application>Microsoft Office PowerPoint</Application>
  <PresentationFormat>Широкоэкранный</PresentationFormat>
  <Paragraphs>79</Paragraphs>
  <Slides>12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1" baseType="lpstr">
      <vt:lpstr>Arial</vt:lpstr>
      <vt:lpstr>Blogger Sans</vt:lpstr>
      <vt:lpstr>Calibri</vt:lpstr>
      <vt:lpstr>Calibri Light</vt:lpstr>
      <vt:lpstr>Times New Roman</vt:lpstr>
      <vt:lpstr>Wingdings</vt:lpstr>
      <vt:lpstr>Тема Office</vt:lpstr>
      <vt:lpstr>1_Тема Office</vt:lpstr>
      <vt:lpstr>Worksheet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7-11 лет =  2’350 ккал  11-18 лет =  2’700 ккал</vt:lpstr>
      <vt:lpstr>Презентация PowerPoint</vt:lpstr>
      <vt:lpstr>Презентация PowerPoint</vt:lpstr>
      <vt:lpstr>Общественно - полезная деятельность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Administrator</dc:creator>
  <cp:lastModifiedBy>Administrator</cp:lastModifiedBy>
  <cp:revision>22</cp:revision>
  <dcterms:created xsi:type="dcterms:W3CDTF">2018-04-09T10:23:12Z</dcterms:created>
  <dcterms:modified xsi:type="dcterms:W3CDTF">2018-04-12T07:25:45Z</dcterms:modified>
</cp:coreProperties>
</file>